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15" r:id="rId4"/>
  </p:sldMasterIdLst>
  <p:notesMasterIdLst>
    <p:notesMasterId r:id="rId26"/>
  </p:notesMasterIdLst>
  <p:sldIdLst>
    <p:sldId id="288" r:id="rId5"/>
    <p:sldId id="257" r:id="rId6"/>
    <p:sldId id="373" r:id="rId7"/>
    <p:sldId id="275" r:id="rId8"/>
    <p:sldId id="369" r:id="rId9"/>
    <p:sldId id="286" r:id="rId10"/>
    <p:sldId id="278" r:id="rId11"/>
    <p:sldId id="282" r:id="rId12"/>
    <p:sldId id="374" r:id="rId13"/>
    <p:sldId id="277" r:id="rId14"/>
    <p:sldId id="290" r:id="rId15"/>
    <p:sldId id="371" r:id="rId16"/>
    <p:sldId id="366" r:id="rId17"/>
    <p:sldId id="375" r:id="rId18"/>
    <p:sldId id="368" r:id="rId19"/>
    <p:sldId id="370" r:id="rId20"/>
    <p:sldId id="377" r:id="rId21"/>
    <p:sldId id="367" r:id="rId22"/>
    <p:sldId id="376" r:id="rId23"/>
    <p:sldId id="289" r:id="rId24"/>
    <p:sldId id="274" r:id="rId2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A02ECB-348F-245F-C341-24AFDBBDAD1D}" name="Kelley Taber" initials="KT" userId="S::ktaber@somachlaw.com::e79833d9-13e2-4e88-903f-ec4cbeeb32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7D37B"/>
    <a:srgbClr val="0066CC"/>
    <a:srgbClr val="FF0000"/>
    <a:srgbClr val="89C4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68743" autoAdjust="0"/>
  </p:normalViewPr>
  <p:slideViewPr>
    <p:cSldViewPr>
      <p:cViewPr varScale="1">
        <p:scale>
          <a:sx n="78" d="100"/>
          <a:sy n="78" d="100"/>
        </p:scale>
        <p:origin x="21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677A0AA-E5EF-463C-A937-B680EA930AC2}"/>
              </a:ext>
            </a:extLst>
          </p:cNvPr>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4835" tIns="47417" rIns="94835" bIns="47417"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5603" name="Rectangle 3">
            <a:extLst>
              <a:ext uri="{FF2B5EF4-FFF2-40B4-BE49-F238E27FC236}">
                <a16:creationId xmlns:a16="http://schemas.microsoft.com/office/drawing/2014/main" id="{6A5F1385-4188-41DD-BB15-A7AB906210DF}"/>
              </a:ext>
            </a:extLst>
          </p:cNvPr>
          <p:cNvSpPr>
            <a:spLocks noGrp="1" noChangeArrowheads="1"/>
          </p:cNvSpPr>
          <p:nvPr>
            <p:ph type="dt" idx="1"/>
          </p:nvPr>
        </p:nvSpPr>
        <p:spPr bwMode="auto">
          <a:xfrm>
            <a:off x="4142962" y="0"/>
            <a:ext cx="3170583" cy="480388"/>
          </a:xfrm>
          <a:prstGeom prst="rect">
            <a:avLst/>
          </a:prstGeom>
          <a:noFill/>
          <a:ln w="9525">
            <a:noFill/>
            <a:miter lim="800000"/>
            <a:headEnd/>
            <a:tailEnd/>
          </a:ln>
          <a:effectLst/>
        </p:spPr>
        <p:txBody>
          <a:bodyPr vert="horz" wrap="square" lIns="94835" tIns="47417" rIns="94835" bIns="47417"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063FC722-0EE5-4CC4-A6BB-B589E5B4926D}"/>
              </a:ext>
            </a:extLst>
          </p:cNvPr>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a:extLst>
              <a:ext uri="{FF2B5EF4-FFF2-40B4-BE49-F238E27FC236}">
                <a16:creationId xmlns:a16="http://schemas.microsoft.com/office/drawing/2014/main" id="{3C89DF24-CBA7-40B8-B515-F05F038C4820}"/>
              </a:ext>
            </a:extLst>
          </p:cNvPr>
          <p:cNvSpPr>
            <a:spLocks noGrp="1" noChangeArrowheads="1"/>
          </p:cNvSpPr>
          <p:nvPr>
            <p:ph type="body" sz="quarter" idx="3"/>
          </p:nvPr>
        </p:nvSpPr>
        <p:spPr bwMode="auto">
          <a:xfrm>
            <a:off x="732183" y="4561226"/>
            <a:ext cx="5850835" cy="4320213"/>
          </a:xfrm>
          <a:prstGeom prst="rect">
            <a:avLst/>
          </a:prstGeom>
          <a:noFill/>
          <a:ln w="9525">
            <a:noFill/>
            <a:miter lim="800000"/>
            <a:headEnd/>
            <a:tailEnd/>
          </a:ln>
          <a:effectLst/>
        </p:spPr>
        <p:txBody>
          <a:bodyPr vert="horz" wrap="square" lIns="94835" tIns="47417" rIns="94835" bIns="474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a:extLst>
              <a:ext uri="{FF2B5EF4-FFF2-40B4-BE49-F238E27FC236}">
                <a16:creationId xmlns:a16="http://schemas.microsoft.com/office/drawing/2014/main" id="{46A63704-150F-459B-A761-92CDAB382589}"/>
              </a:ext>
            </a:extLst>
          </p:cNvPr>
          <p:cNvSpPr>
            <a:spLocks noGrp="1" noChangeArrowheads="1"/>
          </p:cNvSpPr>
          <p:nvPr>
            <p:ph type="ftr" sz="quarter" idx="4"/>
          </p:nvPr>
        </p:nvSpPr>
        <p:spPr bwMode="auto">
          <a:xfrm>
            <a:off x="0" y="9119173"/>
            <a:ext cx="3170583" cy="480388"/>
          </a:xfrm>
          <a:prstGeom prst="rect">
            <a:avLst/>
          </a:prstGeom>
          <a:noFill/>
          <a:ln w="9525">
            <a:noFill/>
            <a:miter lim="800000"/>
            <a:headEnd/>
            <a:tailEnd/>
          </a:ln>
          <a:effectLst/>
        </p:spPr>
        <p:txBody>
          <a:bodyPr vert="horz" wrap="square" lIns="94835" tIns="47417" rIns="94835" bIns="47417"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5607" name="Rectangle 7">
            <a:extLst>
              <a:ext uri="{FF2B5EF4-FFF2-40B4-BE49-F238E27FC236}">
                <a16:creationId xmlns:a16="http://schemas.microsoft.com/office/drawing/2014/main" id="{1586694A-5D97-4F9F-ADC1-13F91A3930E8}"/>
              </a:ext>
            </a:extLst>
          </p:cNvPr>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a:effectLst/>
        </p:spPr>
        <p:txBody>
          <a:bodyPr vert="horz" wrap="square" lIns="94835" tIns="47417" rIns="94835" bIns="47417" numCol="1" anchor="b" anchorCtr="0" compatLnSpc="1">
            <a:prstTxWarp prst="textNoShape">
              <a:avLst/>
            </a:prstTxWarp>
          </a:bodyPr>
          <a:lstStyle>
            <a:lvl1pPr algn="r" eaLnBrk="1" hangingPunct="1">
              <a:defRPr sz="1200"/>
            </a:lvl1pPr>
          </a:lstStyle>
          <a:p>
            <a:pPr>
              <a:defRPr/>
            </a:pPr>
            <a:fld id="{B019E983-AE0A-4DD9-A9B3-604EBF57B1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dpc@delta.ca.gov"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27FDA54-4BDF-4CF1-852D-F56D2F601BDF}"/>
              </a:ext>
            </a:extLst>
          </p:cNvPr>
          <p:cNvSpPr>
            <a:spLocks noGrp="1" noRot="1" noChangeAspect="1" noChangeArrowheads="1" noTextEdit="1"/>
          </p:cNvSpPr>
          <p:nvPr>
            <p:ph type="sldImg"/>
          </p:nvPr>
        </p:nvSpPr>
        <p:spPr>
          <a:xfrm>
            <a:off x="1433513" y="1171575"/>
            <a:ext cx="4221162" cy="3165475"/>
          </a:xfrm>
          <a:ln/>
        </p:spPr>
      </p:sp>
      <p:sp>
        <p:nvSpPr>
          <p:cNvPr id="4099" name="Notes Placeholder 2">
            <a:extLst>
              <a:ext uri="{FF2B5EF4-FFF2-40B4-BE49-F238E27FC236}">
                <a16:creationId xmlns:a16="http://schemas.microsoft.com/office/drawing/2014/main" id="{8CD0EF40-6170-4FCD-B3C2-C55F883C72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100" name="Slide Number Placeholder 3">
            <a:extLst>
              <a:ext uri="{FF2B5EF4-FFF2-40B4-BE49-F238E27FC236}">
                <a16:creationId xmlns:a16="http://schemas.microsoft.com/office/drawing/2014/main" id="{1348F617-976E-4C2F-AB55-3AD09E48C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F87E2965-956A-489F-AC2E-1C9F0DD11AE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hear folks talk about California’s water system is an engineering marvel, this is what they mean.</a:t>
            </a:r>
          </a:p>
          <a:p>
            <a:endParaRPr lang="en-US" dirty="0"/>
          </a:p>
          <a:p>
            <a:r>
              <a:rPr lang="en-US" dirty="0"/>
              <a:t>The Delta drains a watershed that totals 40% of California’s water. Federal, State and local reservoirs store some of that water for flood protection, water supply and environmental uses.</a:t>
            </a:r>
          </a:p>
          <a:p>
            <a:endParaRPr lang="en-US" dirty="0"/>
          </a:p>
          <a:p>
            <a:r>
              <a:rPr lang="en-US" dirty="0"/>
              <a:t>Enough freshwater must flow through the Delta throughout dry months to repel saltwater that pushes inland from the ocean and SF Bay. And reservoirs are used, in part, to help control salinity from reaching the Delta.</a:t>
            </a:r>
          </a:p>
          <a:p>
            <a:r>
              <a:rPr lang="en-US" dirty="0"/>
              <a:t>During drought conditions there is not enough water in upstream reservoirs to push the salt water back, it can contaminate the channels that supply water to the CVP and SWP (aka south of Delta Exports)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10</a:t>
            </a:fld>
            <a:endParaRPr lang="en-US" altLang="en-US"/>
          </a:p>
        </p:txBody>
      </p:sp>
    </p:spTree>
    <p:extLst>
      <p:ext uri="{BB962C8B-B14F-4D97-AF65-F5344CB8AC3E}">
        <p14:creationId xmlns:p14="http://schemas.microsoft.com/office/powerpoint/2010/main" val="2756176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Delta provides a common resource, including freshwater supply for all Delta water users and all those whose actions have an impact on the Delta's health share in the obligation to restore, maintain and protect the Delta including water supplies, water quality, levees and the estuary.</a:t>
            </a:r>
          </a:p>
          <a:p>
            <a:pPr defTabSz="948507">
              <a:defRPr/>
            </a:pPr>
            <a:endParaRPr lang="en-US" altLang="en-US" dirty="0"/>
          </a:p>
          <a:p>
            <a:pPr defTabSz="948507">
              <a:defRPr/>
            </a:pPr>
            <a:r>
              <a:rPr lang="en-US" altLang="en-US" dirty="0"/>
              <a:t>Delta exports disproportionately impact the environment, fish and wildlife because the flows are so negligible that the estuary doesn’t work like an estuary anymore. (Harmful Algal Blooms, 6/20 CCC Notice for Discovery Bay) </a:t>
            </a:r>
          </a:p>
          <a:p>
            <a:pPr defTabSz="948507">
              <a:defRPr/>
            </a:pPr>
            <a:endParaRPr lang="en-US" altLang="en-US" dirty="0"/>
          </a:p>
          <a:p>
            <a:pPr defTabSz="948507">
              <a:defRPr/>
            </a:pPr>
            <a:r>
              <a:rPr lang="en-US" altLang="en-US" dirty="0"/>
              <a:t>A tunnel attempts to solve water quality and supply problems for southern California and parts of the Central Valley and Bay Area but does nothing to solve water supply problems for the Delta – it makes them worse.  And it provides no incentive to help protect and improve water quality in the Delta. </a:t>
            </a:r>
          </a:p>
          <a:p>
            <a:endParaRPr lang="en-US" dirty="0"/>
          </a:p>
          <a:p>
            <a:endParaRPr lang="en-US" dirty="0"/>
          </a:p>
          <a:p>
            <a:pPr defTabSz="948507">
              <a:defRPr/>
            </a:pPr>
            <a:r>
              <a:rPr lang="en-US" altLang="en-US" dirty="0"/>
              <a:t>A tunnel provides no incentive to help protect and improve water quality in the Delta</a:t>
            </a:r>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11</a:t>
            </a:fld>
            <a:endParaRPr lang="en-US" altLang="en-US"/>
          </a:p>
        </p:txBody>
      </p:sp>
    </p:spTree>
    <p:extLst>
      <p:ext uri="{BB962C8B-B14F-4D97-AF65-F5344CB8AC3E}">
        <p14:creationId xmlns:p14="http://schemas.microsoft.com/office/powerpoint/2010/main" val="3340710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ea typeface="Calibri" panose="020F0502020204030204" pitchFamily="34" charset="0"/>
                <a:cs typeface="Times New Roman" panose="02020603050405020304" pitchFamily="18" charset="0"/>
              </a:rPr>
              <a:t>The proposed tunnel project will have devesting impacts to the communities in and around the Delta during the 14+ year construct</a:t>
            </a:r>
          </a:p>
          <a:p>
            <a:r>
              <a:rPr lang="en-US" dirty="0">
                <a:latin typeface="+mj-lt"/>
                <a:ea typeface="Calibri" panose="020F0502020204030204" pitchFamily="34" charset="0"/>
                <a:cs typeface="Times New Roman" panose="02020603050405020304" pitchFamily="18" charset="0"/>
              </a:rPr>
              <a:t>&amp; longer impacts as part of the operations. </a:t>
            </a:r>
          </a:p>
          <a:p>
            <a:r>
              <a:rPr lang="en-US" dirty="0">
                <a:latin typeface="+mj-lt"/>
                <a:ea typeface="Calibri" panose="020F0502020204030204" pitchFamily="34" charset="0"/>
                <a:cs typeface="Times New Roman" panose="02020603050405020304" pitchFamily="18" charset="0"/>
              </a:rPr>
              <a:t>There are other alternatives, and we want to keep the water flowing through the delta, </a:t>
            </a:r>
          </a:p>
          <a:p>
            <a:r>
              <a:rPr lang="en-US" dirty="0">
                <a:latin typeface="+mj-lt"/>
                <a:ea typeface="Calibri" panose="020F0502020204030204" pitchFamily="34" charset="0"/>
                <a:cs typeface="Times New Roman" panose="02020603050405020304" pitchFamily="18" charset="0"/>
              </a:rPr>
              <a:t>an isolated conveyance is a threat, the tunnel takes freshwater out of the delta, bypassing the heart of the Delta and, so less water going through the delta impacts water quality and the intakes that serve the county (NBA) and intakes that supply water for ag in the county. </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Tunnel provides no new water supply; there are other options that can provide additional supply</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Through-Delta conveyance with levee reinforcement can increase reliability at lower cost than a tunnel (and with fewer impacts) and address levees concurrently</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Reduced reliance on the Delta (through local storage, stormwater capture, reuse, desalination) will also improve the fishery</a:t>
            </a:r>
          </a:p>
          <a:p>
            <a:pPr marL="1778451" lvl="3" indent="-355690">
              <a:spcAft>
                <a:spcPts val="622"/>
              </a:spcAft>
              <a:buClr>
                <a:srgbClr val="663300"/>
              </a:buClr>
              <a:buSzPct val="110000"/>
              <a:buFont typeface="Wingdings" pitchFamily="2" charset="2"/>
              <a:buChar char="§"/>
            </a:pPr>
            <a:r>
              <a:rPr lang="en-US" dirty="0">
                <a:highlight>
                  <a:srgbClr val="FFFF00"/>
                </a:highlight>
                <a:latin typeface="+mj-lt"/>
                <a:cs typeface="Tahoma" pitchFamily="34" charset="0"/>
              </a:rPr>
              <a:t>Continued concern that another engineered solution has project impacts on one region to benefit another</a:t>
            </a:r>
          </a:p>
          <a:p>
            <a:r>
              <a:rPr lang="en-US" dirty="0">
                <a:latin typeface="+mj-lt"/>
                <a:ea typeface="Calibri" panose="020F0502020204030204" pitchFamily="34" charset="0"/>
                <a:cs typeface="Times New Roman" panose="02020603050405020304" pitchFamily="18" charset="0"/>
              </a:rPr>
              <a:t> </a:t>
            </a:r>
            <a:endParaRPr lang="en-US" dirty="0">
              <a:latin typeface="+mj-lt"/>
            </a:endParaRPr>
          </a:p>
        </p:txBody>
      </p:sp>
      <p:sp>
        <p:nvSpPr>
          <p:cNvPr id="4" name="Slide Number Placeholder 3"/>
          <p:cNvSpPr>
            <a:spLocks noGrp="1"/>
          </p:cNvSpPr>
          <p:nvPr>
            <p:ph type="sldNum" sz="quarter" idx="5"/>
          </p:nvPr>
        </p:nvSpPr>
        <p:spPr/>
        <p:txBody>
          <a:bodyPr/>
          <a:lstStyle/>
          <a:p>
            <a:fld id="{B120F7AF-80C3-4C19-8626-2D5B096D9A80}" type="slidenum">
              <a:rPr lang="en-US" smtClean="0"/>
              <a:t>12</a:t>
            </a:fld>
            <a:endParaRPr lang="en-US"/>
          </a:p>
        </p:txBody>
      </p:sp>
    </p:spTree>
    <p:extLst>
      <p:ext uri="{BB962C8B-B14F-4D97-AF65-F5344CB8AC3E}">
        <p14:creationId xmlns:p14="http://schemas.microsoft.com/office/powerpoint/2010/main" val="1678903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ea typeface="Calibri" panose="020F0502020204030204" pitchFamily="34" charset="0"/>
                <a:cs typeface="Times New Roman" panose="02020603050405020304" pitchFamily="18" charset="0"/>
              </a:rPr>
              <a:t>The proposed tunnel project will have devesting impacts to the communities in and around the Delta during the 14+ year construct</a:t>
            </a:r>
          </a:p>
          <a:p>
            <a:r>
              <a:rPr lang="en-US" dirty="0">
                <a:latin typeface="+mj-lt"/>
                <a:ea typeface="Calibri" panose="020F0502020204030204" pitchFamily="34" charset="0"/>
                <a:cs typeface="Times New Roman" panose="02020603050405020304" pitchFamily="18" charset="0"/>
              </a:rPr>
              <a:t>&amp; longer impacts as part of the operations. </a:t>
            </a:r>
          </a:p>
          <a:p>
            <a:r>
              <a:rPr lang="en-US" dirty="0">
                <a:latin typeface="+mj-lt"/>
                <a:ea typeface="Calibri" panose="020F0502020204030204" pitchFamily="34" charset="0"/>
                <a:cs typeface="Times New Roman" panose="02020603050405020304" pitchFamily="18" charset="0"/>
              </a:rPr>
              <a:t>There are other alternatives, and we want to keep the water flowing through the delta, </a:t>
            </a:r>
          </a:p>
          <a:p>
            <a:r>
              <a:rPr lang="en-US" dirty="0">
                <a:latin typeface="+mj-lt"/>
                <a:ea typeface="Calibri" panose="020F0502020204030204" pitchFamily="34" charset="0"/>
                <a:cs typeface="Times New Roman" panose="02020603050405020304" pitchFamily="18" charset="0"/>
              </a:rPr>
              <a:t>an isolated conveyance is a threat, the tunnel takes freshwater out of the delta, bypassing the heart of the Delta and, so less water going through the delta impacts water quality and the intakes that serve the county (NBA) and intakes that supply water for ag in the county. </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Tunnel provides no new water supply; there are other options that can provide additional supply</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Through-Delta conveyance with levee reinforcement can increase reliability at lower cost than a tunnel (and with fewer impacts) and address levees concurrently</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Reduced reliance on the Delta (through local storage, stormwater capture, reuse, desalination) will also improve the fishery</a:t>
            </a:r>
          </a:p>
          <a:p>
            <a:pPr marL="1778451" lvl="3" indent="-355690">
              <a:spcAft>
                <a:spcPts val="622"/>
              </a:spcAft>
              <a:buClr>
                <a:srgbClr val="663300"/>
              </a:buClr>
              <a:buSzPct val="110000"/>
              <a:buFont typeface="Wingdings" pitchFamily="2" charset="2"/>
              <a:buChar char="§"/>
            </a:pPr>
            <a:r>
              <a:rPr lang="en-US" dirty="0">
                <a:highlight>
                  <a:srgbClr val="FFFF00"/>
                </a:highlight>
                <a:latin typeface="+mj-lt"/>
                <a:cs typeface="Tahoma" pitchFamily="34" charset="0"/>
              </a:rPr>
              <a:t>Continued concern that another engineered solution has project impacts on one region to benefit another</a:t>
            </a:r>
          </a:p>
          <a:p>
            <a:r>
              <a:rPr lang="en-US" dirty="0">
                <a:latin typeface="+mj-lt"/>
                <a:ea typeface="Calibri" panose="020F0502020204030204" pitchFamily="34" charset="0"/>
                <a:cs typeface="Times New Roman" panose="02020603050405020304" pitchFamily="18" charset="0"/>
              </a:rPr>
              <a:t> </a:t>
            </a:r>
            <a:endParaRPr lang="en-US" dirty="0">
              <a:latin typeface="+mj-lt"/>
            </a:endParaRPr>
          </a:p>
        </p:txBody>
      </p:sp>
      <p:sp>
        <p:nvSpPr>
          <p:cNvPr id="4" name="Slide Number Placeholder 3"/>
          <p:cNvSpPr>
            <a:spLocks noGrp="1"/>
          </p:cNvSpPr>
          <p:nvPr>
            <p:ph type="sldNum" sz="quarter" idx="5"/>
          </p:nvPr>
        </p:nvSpPr>
        <p:spPr/>
        <p:txBody>
          <a:bodyPr/>
          <a:lstStyle/>
          <a:p>
            <a:fld id="{B120F7AF-80C3-4C19-8626-2D5B096D9A80}" type="slidenum">
              <a:rPr lang="en-US" smtClean="0"/>
              <a:t>13</a:t>
            </a:fld>
            <a:endParaRPr lang="en-US"/>
          </a:p>
        </p:txBody>
      </p:sp>
    </p:spTree>
    <p:extLst>
      <p:ext uri="{BB962C8B-B14F-4D97-AF65-F5344CB8AC3E}">
        <p14:creationId xmlns:p14="http://schemas.microsoft.com/office/powerpoint/2010/main" val="343378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ea typeface="Calibri" panose="020F0502020204030204" pitchFamily="34" charset="0"/>
                <a:cs typeface="Times New Roman" panose="02020603050405020304" pitchFamily="18" charset="0"/>
              </a:rPr>
              <a:t>The proposed tunnel project will have devesting impacts to the communities in and around the Delta during the 14+ year construct</a:t>
            </a:r>
          </a:p>
          <a:p>
            <a:r>
              <a:rPr lang="en-US" dirty="0">
                <a:latin typeface="+mj-lt"/>
                <a:ea typeface="Calibri" panose="020F0502020204030204" pitchFamily="34" charset="0"/>
                <a:cs typeface="Times New Roman" panose="02020603050405020304" pitchFamily="18" charset="0"/>
              </a:rPr>
              <a:t>&amp; longer impacts as part of the operations. </a:t>
            </a:r>
          </a:p>
          <a:p>
            <a:r>
              <a:rPr lang="en-US" dirty="0">
                <a:latin typeface="+mj-lt"/>
                <a:ea typeface="Calibri" panose="020F0502020204030204" pitchFamily="34" charset="0"/>
                <a:cs typeface="Times New Roman" panose="02020603050405020304" pitchFamily="18" charset="0"/>
              </a:rPr>
              <a:t>There are other alternatives, and we want to keep the water flowing through the delta, </a:t>
            </a:r>
          </a:p>
          <a:p>
            <a:r>
              <a:rPr lang="en-US" dirty="0">
                <a:latin typeface="+mj-lt"/>
                <a:ea typeface="Calibri" panose="020F0502020204030204" pitchFamily="34" charset="0"/>
                <a:cs typeface="Times New Roman" panose="02020603050405020304" pitchFamily="18" charset="0"/>
              </a:rPr>
              <a:t>an isolated conveyance is a threat, the tunnel takes freshwater out of the delta, bypassing the heart of the Delta and, so less water going through the delta impacts water quality and the intakes that serve the county (NBA) and intakes that supply water for ag in the county. </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Tunnel provides no new water supply; there are other options that can provide additional supply</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Through-Delta conveyance with levee reinforcement can increase reliability at lower cost than a tunnel (and with fewer impacts) and address levees concurrently</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Reduced reliance on the Delta (through local storage, stormwater capture, reuse, desalination) will also improve the fishery</a:t>
            </a:r>
          </a:p>
          <a:p>
            <a:pPr marL="1778451" lvl="3" indent="-355690">
              <a:spcAft>
                <a:spcPts val="622"/>
              </a:spcAft>
              <a:buClr>
                <a:srgbClr val="663300"/>
              </a:buClr>
              <a:buSzPct val="110000"/>
              <a:buFont typeface="Wingdings" pitchFamily="2" charset="2"/>
              <a:buChar char="§"/>
            </a:pPr>
            <a:r>
              <a:rPr lang="en-US" dirty="0">
                <a:highlight>
                  <a:srgbClr val="FFFF00"/>
                </a:highlight>
                <a:latin typeface="+mj-lt"/>
                <a:cs typeface="Tahoma" pitchFamily="34" charset="0"/>
              </a:rPr>
              <a:t>Continued concern that another engineered solution has project impacts on one region to benefit another</a:t>
            </a:r>
          </a:p>
          <a:p>
            <a:r>
              <a:rPr lang="en-US" dirty="0">
                <a:latin typeface="+mj-lt"/>
                <a:ea typeface="Calibri" panose="020F0502020204030204" pitchFamily="34" charset="0"/>
                <a:cs typeface="Times New Roman" panose="02020603050405020304" pitchFamily="18" charset="0"/>
              </a:rPr>
              <a:t> </a:t>
            </a:r>
            <a:endParaRPr lang="en-US" dirty="0">
              <a:latin typeface="+mj-lt"/>
            </a:endParaRPr>
          </a:p>
        </p:txBody>
      </p:sp>
      <p:sp>
        <p:nvSpPr>
          <p:cNvPr id="4" name="Slide Number Placeholder 3"/>
          <p:cNvSpPr>
            <a:spLocks noGrp="1"/>
          </p:cNvSpPr>
          <p:nvPr>
            <p:ph type="sldNum" sz="quarter" idx="5"/>
          </p:nvPr>
        </p:nvSpPr>
        <p:spPr/>
        <p:txBody>
          <a:bodyPr/>
          <a:lstStyle/>
          <a:p>
            <a:fld id="{B120F7AF-80C3-4C19-8626-2D5B096D9A80}" type="slidenum">
              <a:rPr lang="en-US" smtClean="0"/>
              <a:t>14</a:t>
            </a:fld>
            <a:endParaRPr lang="en-US"/>
          </a:p>
        </p:txBody>
      </p:sp>
    </p:spTree>
    <p:extLst>
      <p:ext uri="{BB962C8B-B14F-4D97-AF65-F5344CB8AC3E}">
        <p14:creationId xmlns:p14="http://schemas.microsoft.com/office/powerpoint/2010/main" val="2708837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ea typeface="Calibri" panose="020F0502020204030204" pitchFamily="34" charset="0"/>
                <a:cs typeface="Times New Roman" panose="02020603050405020304" pitchFamily="18" charset="0"/>
              </a:rPr>
              <a:t>The proposed tunnel project will have devesting impacts to the communities in and around the Delta during the 14+ year construct</a:t>
            </a:r>
          </a:p>
          <a:p>
            <a:r>
              <a:rPr lang="en-US" dirty="0">
                <a:latin typeface="+mj-lt"/>
                <a:ea typeface="Calibri" panose="020F0502020204030204" pitchFamily="34" charset="0"/>
                <a:cs typeface="Times New Roman" panose="02020603050405020304" pitchFamily="18" charset="0"/>
              </a:rPr>
              <a:t>&amp; longer impacts as part of the operations. </a:t>
            </a:r>
          </a:p>
          <a:p>
            <a:r>
              <a:rPr lang="en-US" dirty="0">
                <a:latin typeface="+mj-lt"/>
                <a:ea typeface="Calibri" panose="020F0502020204030204" pitchFamily="34" charset="0"/>
                <a:cs typeface="Times New Roman" panose="02020603050405020304" pitchFamily="18" charset="0"/>
              </a:rPr>
              <a:t>There are other alternatives, and we want to keep the water flowing through the delta, </a:t>
            </a:r>
          </a:p>
          <a:p>
            <a:r>
              <a:rPr lang="en-US" dirty="0">
                <a:latin typeface="+mj-lt"/>
                <a:ea typeface="Calibri" panose="020F0502020204030204" pitchFamily="34" charset="0"/>
                <a:cs typeface="Times New Roman" panose="02020603050405020304" pitchFamily="18" charset="0"/>
              </a:rPr>
              <a:t>an isolated conveyance is a threat, the tunnel takes freshwater out of the delta, bypassing the heart of the Delta and, so less water going through the delta impacts water quality and the intakes that serve the county (NBA) and intakes that supply water for ag in the county. </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Tunnel provides no new water supply; there are other options that can provide additional supply</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Through-Delta conveyance with levee reinforcement can increase reliability at lower cost than a tunnel (and with fewer impacts) and address levees concurrently</a:t>
            </a:r>
          </a:p>
          <a:p>
            <a:pPr marL="1778451" lvl="3" indent="-355690">
              <a:spcAft>
                <a:spcPts val="622"/>
              </a:spcAft>
              <a:buClr>
                <a:srgbClr val="663300"/>
              </a:buClr>
              <a:buSzPct val="110000"/>
              <a:buFont typeface="Wingdings" pitchFamily="2" charset="2"/>
              <a:buChar char="§"/>
            </a:pPr>
            <a:r>
              <a:rPr lang="en-US" dirty="0">
                <a:latin typeface="+mj-lt"/>
                <a:cs typeface="Tahoma" pitchFamily="34" charset="0"/>
              </a:rPr>
              <a:t>Reduced reliance on the Delta (through local storage, stormwater capture, reuse, desalination) will also improve the fishery</a:t>
            </a:r>
          </a:p>
          <a:p>
            <a:pPr marL="1778451" lvl="3" indent="-355690">
              <a:spcAft>
                <a:spcPts val="622"/>
              </a:spcAft>
              <a:buClr>
                <a:srgbClr val="663300"/>
              </a:buClr>
              <a:buSzPct val="110000"/>
              <a:buFont typeface="Wingdings" pitchFamily="2" charset="2"/>
              <a:buChar char="§"/>
            </a:pPr>
            <a:r>
              <a:rPr lang="en-US" dirty="0">
                <a:highlight>
                  <a:srgbClr val="FFFF00"/>
                </a:highlight>
                <a:latin typeface="+mj-lt"/>
                <a:cs typeface="Tahoma" pitchFamily="34" charset="0"/>
              </a:rPr>
              <a:t>Continued concern that another engineered solution has project impacts on one region to benefit another</a:t>
            </a:r>
          </a:p>
          <a:p>
            <a:r>
              <a:rPr lang="en-US" dirty="0">
                <a:latin typeface="+mj-lt"/>
                <a:ea typeface="Calibri" panose="020F0502020204030204" pitchFamily="34" charset="0"/>
                <a:cs typeface="Times New Roman" panose="02020603050405020304" pitchFamily="18" charset="0"/>
              </a:rPr>
              <a:t> </a:t>
            </a:r>
            <a:endParaRPr lang="en-US" dirty="0">
              <a:latin typeface="+mj-lt"/>
            </a:endParaRPr>
          </a:p>
        </p:txBody>
      </p:sp>
      <p:sp>
        <p:nvSpPr>
          <p:cNvPr id="4" name="Slide Number Placeholder 3"/>
          <p:cNvSpPr>
            <a:spLocks noGrp="1"/>
          </p:cNvSpPr>
          <p:nvPr>
            <p:ph type="sldNum" sz="quarter" idx="5"/>
          </p:nvPr>
        </p:nvSpPr>
        <p:spPr/>
        <p:txBody>
          <a:bodyPr/>
          <a:lstStyle/>
          <a:p>
            <a:fld id="{B120F7AF-80C3-4C19-8626-2D5B096D9A80}" type="slidenum">
              <a:rPr lang="en-US" smtClean="0"/>
              <a:t>15</a:t>
            </a:fld>
            <a:endParaRPr lang="en-US"/>
          </a:p>
        </p:txBody>
      </p:sp>
    </p:spTree>
    <p:extLst>
      <p:ext uri="{BB962C8B-B14F-4D97-AF65-F5344CB8AC3E}">
        <p14:creationId xmlns:p14="http://schemas.microsoft.com/office/powerpoint/2010/main" val="1370277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DWR resistance to evaluate – ability to address stated needs for Delta tunnel (seismic threat, water quality threat from SLR – brackish water desal like Antioch used and elsewhere around state?) </a:t>
            </a:r>
          </a:p>
          <a:p>
            <a:endParaRPr lang="en-US" dirty="0"/>
          </a:p>
          <a:p>
            <a:r>
              <a:rPr lang="en-US" dirty="0"/>
              <a:t>DWR has emphasized the need to avoid loss of delivery capability due to seismic impacts, but this ignores that (1) a levee repair can be accomplished quickly and (2)  southern California water agencies have 6 months or more of supply in storage that they can rely on in the event of supply disruption.  </a:t>
            </a:r>
          </a:p>
          <a:p>
            <a:endParaRPr lang="en-US" dirty="0"/>
          </a:p>
          <a:p>
            <a:r>
              <a:rPr lang="en-US" dirty="0"/>
              <a:t>It is </a:t>
            </a:r>
            <a:r>
              <a:rPr lang="en-US" i="1" dirty="0"/>
              <a:t>not</a:t>
            </a:r>
            <a:r>
              <a:rPr lang="en-US" dirty="0"/>
              <a:t> the case that if a levee were to fail, Southern California would immediately lose access to all its water supply, as some key state officials have misleadingly suggested.  </a:t>
            </a:r>
          </a:p>
          <a:p>
            <a:endParaRPr lang="en-US" u="none"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16</a:t>
            </a:fld>
            <a:endParaRPr lang="en-US" altLang="en-US"/>
          </a:p>
        </p:txBody>
      </p:sp>
    </p:spTree>
    <p:extLst>
      <p:ext uri="{BB962C8B-B14F-4D97-AF65-F5344CB8AC3E}">
        <p14:creationId xmlns:p14="http://schemas.microsoft.com/office/powerpoint/2010/main" val="2211741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17</a:t>
            </a:fld>
            <a:endParaRPr lang="en-US" altLang="en-US"/>
          </a:p>
        </p:txBody>
      </p:sp>
    </p:spTree>
    <p:extLst>
      <p:ext uri="{BB962C8B-B14F-4D97-AF65-F5344CB8AC3E}">
        <p14:creationId xmlns:p14="http://schemas.microsoft.com/office/powerpoint/2010/main" val="4219355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Draft EIR is expected to be released this summer</a:t>
            </a:r>
          </a:p>
          <a:p>
            <a:pPr>
              <a:lnSpc>
                <a:spcPct val="107000"/>
              </a:lnSpc>
              <a:spcBef>
                <a:spcPts val="0"/>
              </a:spcBef>
              <a:spcAft>
                <a:spcPts val="0"/>
              </a:spcAft>
            </a:pPr>
            <a:r>
              <a:rPr lang="en-US" dirty="0">
                <a:latin typeface="+mn-lt"/>
                <a:ea typeface="Calibri" panose="020F0502020204030204" pitchFamily="34" charset="0"/>
                <a:cs typeface="Times New Roman" panose="02020603050405020304" pitchFamily="18" charset="0"/>
              </a:rPr>
              <a:t>This latest iteration of the Delta conveyance project’s Draft Environmental document is set to be out to the public sometime mid year (possibly June/July).  This is the time for the county &amp; others to make comments on the impacts &amp; all of the environmental documents that the state puts forward. </a:t>
            </a:r>
          </a:p>
          <a:p>
            <a:pPr>
              <a:lnSpc>
                <a:spcPct val="107000"/>
              </a:lnSpc>
              <a:spcBef>
                <a:spcPts val="0"/>
              </a:spcBef>
              <a:spcAft>
                <a:spcPts val="0"/>
              </a:spcAft>
            </a:pPr>
            <a:r>
              <a:rPr lang="en-US" dirty="0">
                <a:latin typeface="+mn-lt"/>
                <a:ea typeface="Calibri" panose="020F0502020204030204" pitchFamily="34" charset="0"/>
                <a:cs typeface="Times New Roman" panose="02020603050405020304" pitchFamily="18" charset="0"/>
              </a:rPr>
              <a:t>Once released, staff in coordination with DCC and others will be looking at the documents. </a:t>
            </a:r>
          </a:p>
          <a:p>
            <a:r>
              <a:rPr lang="en-US" dirty="0">
                <a:latin typeface="+mn-lt"/>
                <a:ea typeface="Calibri" panose="020F0502020204030204" pitchFamily="34" charset="0"/>
                <a:cs typeface="Times New Roman" panose="02020603050405020304" pitchFamily="18" charset="0"/>
              </a:rPr>
              <a:t>There’s opportunities to get involved and be heard as</a:t>
            </a:r>
            <a:endParaRPr lang="en-US" dirty="0"/>
          </a:p>
        </p:txBody>
      </p:sp>
      <p:sp>
        <p:nvSpPr>
          <p:cNvPr id="4" name="Slide Number Placeholder 3"/>
          <p:cNvSpPr>
            <a:spLocks noGrp="1"/>
          </p:cNvSpPr>
          <p:nvPr>
            <p:ph type="sldNum" sz="quarter" idx="5"/>
          </p:nvPr>
        </p:nvSpPr>
        <p:spPr/>
        <p:txBody>
          <a:bodyPr/>
          <a:lstStyle/>
          <a:p>
            <a:fld id="{B120F7AF-80C3-4C19-8626-2D5B096D9A80}" type="slidenum">
              <a:rPr lang="en-US" smtClean="0"/>
              <a:t>18</a:t>
            </a:fld>
            <a:endParaRPr lang="en-US"/>
          </a:p>
        </p:txBody>
      </p:sp>
    </p:spTree>
    <p:extLst>
      <p:ext uri="{BB962C8B-B14F-4D97-AF65-F5344CB8AC3E}">
        <p14:creationId xmlns:p14="http://schemas.microsoft.com/office/powerpoint/2010/main" val="3409860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900" dirty="0">
                <a:solidFill>
                  <a:srgbClr val="000000"/>
                </a:solidFill>
                <a:latin typeface="Arial" panose="020B0604020202020204" pitchFamily="34" charset="0"/>
                <a:ea typeface="Calibri" panose="020F0502020204030204" pitchFamily="34" charset="0"/>
              </a:rPr>
              <a:t>Another opportunity to protect the Delta from damage by DWR’s tunnel is provided by the National Historic Preservation Act’s Section 106. This federal law requires the federal agency approving a project – in the case of DWR’s tunnel, that’s the Corps of Engineers – to consider ways to avoid or reduce damage to historic resources. The four Delta counties most directly affected by tunnel construction, should it be approved, have joined together with the Delta Protection Commission and some of the Indian tribes interested in the Delta to become what’s called “additional consulting parties” as the Corps considers ways to protect historic resources. This isn’t a process that can stop  the tunnel, but if the tunnel is approved it will allow us to argue to for the best possible protection of the Delta landscape from a wide variety of impacts – not just damage to historic buildings and communities, but also scenic routes, historic farms, and other features, and to address a variety of tunnel construction’s damaging effects, including aesthetic impacts, noise, vibration, tunnel muck disposal, night lighting, traffic congestion, and other effects. The Delta Protection Commission is distributing a periodic newsletter to keep those who are interested informed about this effort, so if you are concerned about protecting the Delta’s historic properties you should get in touch with them at </a:t>
            </a:r>
            <a:r>
              <a:rPr lang="en-US" sz="1900" u="sng" dirty="0">
                <a:solidFill>
                  <a:srgbClr val="02374E"/>
                </a:solidFill>
                <a:latin typeface="Arial" panose="020B0604020202020204" pitchFamily="34" charset="0"/>
                <a:ea typeface="Calibri" panose="020F0502020204030204" pitchFamily="34" charset="0"/>
                <a:hlinkClick r:id="rId3"/>
              </a:rPr>
              <a:t>dpc@delta.ca.gov</a:t>
            </a:r>
            <a:endParaRPr lang="en-US" sz="19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19</a:t>
            </a:fld>
            <a:endParaRPr lang="en-US" altLang="en-US"/>
          </a:p>
        </p:txBody>
      </p:sp>
    </p:spTree>
    <p:extLst>
      <p:ext uri="{BB962C8B-B14F-4D97-AF65-F5344CB8AC3E}">
        <p14:creationId xmlns:p14="http://schemas.microsoft.com/office/powerpoint/2010/main" val="99769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2</a:t>
            </a:fld>
            <a:endParaRPr lang="en-US" altLang="en-US"/>
          </a:p>
        </p:txBody>
      </p:sp>
    </p:spTree>
    <p:extLst>
      <p:ext uri="{BB962C8B-B14F-4D97-AF65-F5344CB8AC3E}">
        <p14:creationId xmlns:p14="http://schemas.microsoft.com/office/powerpoint/2010/main" val="554588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20</a:t>
            </a:fld>
            <a:endParaRPr lang="en-US" altLang="en-US"/>
          </a:p>
        </p:txBody>
      </p:sp>
    </p:spTree>
    <p:extLst>
      <p:ext uri="{BB962C8B-B14F-4D97-AF65-F5344CB8AC3E}">
        <p14:creationId xmlns:p14="http://schemas.microsoft.com/office/powerpoint/2010/main" val="551578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21</a:t>
            </a:fld>
            <a:endParaRPr lang="en-US" altLang="en-US"/>
          </a:p>
        </p:txBody>
      </p:sp>
    </p:spTree>
    <p:extLst>
      <p:ext uri="{BB962C8B-B14F-4D97-AF65-F5344CB8AC3E}">
        <p14:creationId xmlns:p14="http://schemas.microsoft.com/office/powerpoint/2010/main" val="373584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r>
              <a:rPr lang="en-US" baseline="0" dirty="0"/>
              <a:t> with how and why the Delta is so important, facts:</a:t>
            </a:r>
          </a:p>
          <a:p>
            <a:endParaRPr lang="en-US" baseline="0" dirty="0"/>
          </a:p>
          <a:p>
            <a:r>
              <a:rPr lang="en-US" sz="1900" dirty="0">
                <a:solidFill>
                  <a:srgbClr val="444444"/>
                </a:solidFill>
                <a:latin typeface="Helvetica" panose="020B0604020202020204" pitchFamily="34" charset="0"/>
                <a:ea typeface="Calibri" panose="020F0502020204030204" pitchFamily="34" charset="0"/>
              </a:rPr>
              <a:t>The Delta lies at the junction of California’s two largest rivers - the Sacramento and San Joaquin. The Sacramento-San Joaquin Delta is California’s most crucial water and ecological resource. It is the largest freshwater tidal estuary of its kind on the west coast of the Americas, providing important habitat for birds on the Pacific Flyway and for fish that live in or pass through the Delta.</a:t>
            </a:r>
            <a:endParaRPr lang="en-US" baseline="0" dirty="0"/>
          </a:p>
          <a:p>
            <a:pPr marL="355690" indent="-355690">
              <a:lnSpc>
                <a:spcPct val="107000"/>
              </a:lnSpc>
              <a:spcBef>
                <a:spcPts val="0"/>
              </a:spcBef>
              <a:spcAft>
                <a:spcPts val="0"/>
              </a:spcAft>
              <a:buFont typeface="Symbol" panose="05050102010706020507" pitchFamily="18" charset="2"/>
              <a:buChar char=""/>
            </a:pPr>
            <a:endParaRPr lang="en-US" sz="1900" dirty="0">
              <a:solidFill>
                <a:srgbClr val="444444"/>
              </a:solidFill>
              <a:latin typeface="Helvetica" panose="020B0604020202020204" pitchFamily="34" charset="0"/>
              <a:ea typeface="Calibri" panose="020F0502020204030204" pitchFamily="34" charset="0"/>
              <a:cs typeface="Times New Roman" panose="02020603050405020304" pitchFamily="18" charset="0"/>
            </a:endParaRPr>
          </a:p>
          <a:p>
            <a:pPr marL="355690" indent="-355690" defTabSz="948507">
              <a:lnSpc>
                <a:spcPct val="107000"/>
              </a:lnSpc>
              <a:spcBef>
                <a:spcPts val="0"/>
              </a:spcBef>
              <a:spcAft>
                <a:spcPts val="0"/>
              </a:spcAft>
              <a:buFont typeface="Symbol" panose="05050102010706020507" pitchFamily="18" charset="2"/>
              <a:buChar char=""/>
              <a:defRPr/>
            </a:pPr>
            <a:r>
              <a:rPr lang="en-US" sz="19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Historically, the bounty of vast wetlands here allowed population density of the indigenous people to become, what was thought to be, the second highest in North America before European contact.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Bef>
                <a:spcPts val="0"/>
              </a:spcBef>
              <a:spcAft>
                <a:spcPts val="0"/>
              </a:spcAft>
              <a:buFont typeface="Symbol" panose="05050102010706020507" pitchFamily="18" charset="2"/>
              <a:buChar char=""/>
            </a:pPr>
            <a:r>
              <a:rPr lang="en-US" sz="19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California gold rush in the 1840’s brought all through the Delta.</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Bef>
                <a:spcPts val="0"/>
              </a:spcBef>
              <a:spcAft>
                <a:spcPts val="0"/>
              </a:spcAft>
              <a:buFont typeface="Symbol" panose="05050102010706020507" pitchFamily="18" charset="2"/>
              <a:buChar char=""/>
            </a:pPr>
            <a:r>
              <a:rPr lang="en-US" sz="19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Late 19</a:t>
            </a:r>
            <a:r>
              <a:rPr lang="en-US" sz="1900" baseline="300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th</a:t>
            </a:r>
            <a:r>
              <a:rPr lang="en-US" sz="19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 century saw the start of a massive reclamation that turned marshland into farmland, and the development of unique communities and cultural centers.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55690" indent="-355690">
              <a:lnSpc>
                <a:spcPct val="107000"/>
              </a:lnSpc>
              <a:spcBef>
                <a:spcPts val="0"/>
              </a:spcBef>
              <a:spcAft>
                <a:spcPts val="830"/>
              </a:spcAft>
              <a:buFont typeface="Symbol" panose="05050102010706020507" pitchFamily="18" charset="2"/>
              <a:buChar char=""/>
            </a:pPr>
            <a:r>
              <a:rPr lang="en-US" sz="19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And the 20</a:t>
            </a:r>
            <a:r>
              <a:rPr lang="en-US" sz="1900" baseline="300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th</a:t>
            </a:r>
            <a:r>
              <a:rPr lang="en-US" sz="19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 century brough the development of the large scale federal and state infrastructure projects that send Delta water to irrigate agriculture up and down the Central valley and supply drinking water to cities from the Bay to Southern Cal.</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30"/>
              </a:spcAft>
            </a:pPr>
            <a:endParaRPr lang="en-US" sz="1900" dirty="0">
              <a:solidFill>
                <a:srgbClr val="444444"/>
              </a:solidFill>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30"/>
              </a:spcAft>
            </a:pPr>
            <a:r>
              <a:rPr lang="en-US" sz="1900" dirty="0">
                <a:solidFill>
                  <a:srgbClr val="444444"/>
                </a:solidFill>
                <a:latin typeface="Helvetica" panose="020B0604020202020204" pitchFamily="34" charset="0"/>
                <a:ea typeface="Calibri" panose="020F0502020204030204" pitchFamily="34" charset="0"/>
                <a:cs typeface="Times New Roman" panose="02020603050405020304" pitchFamily="18" charset="0"/>
              </a:rPr>
              <a:t>And yet the Delta is a rural place, with fish, birds and at times is full of freshwater. It’s been described as an engineering marvel, but we must also recognize it’s an important ecosystem, largest on the West Coast, with historic towns, scenic roads, farm stands, and ample opportunities for recreation like boating, birding, biking and fishing.  Its importance was recognized when it was designated a National Heritage Area in 2019. National Heritage Areas  are designated by Congress as places where natural, cultural, historic, and recreation resources combine to form a cohesive, nationally important landscape. </a:t>
            </a:r>
          </a:p>
          <a:p>
            <a:pPr>
              <a:lnSpc>
                <a:spcPct val="107000"/>
              </a:lnSpc>
              <a:spcBef>
                <a:spcPts val="0"/>
              </a:spcBef>
              <a:spcAft>
                <a:spcPts val="830"/>
              </a:spcAft>
            </a:pPr>
            <a:endParaRPr lang="en-US" sz="1900" dirty="0"/>
          </a:p>
          <a:p>
            <a:pPr>
              <a:lnSpc>
                <a:spcPct val="107000"/>
              </a:lnSpc>
              <a:spcBef>
                <a:spcPts val="0"/>
              </a:spcBef>
              <a:spcAft>
                <a:spcPts val="830"/>
              </a:spcAft>
            </a:pPr>
            <a:r>
              <a:rPr lang="en-US" sz="1900" dirty="0"/>
              <a:t>The Delta is an evolving place, and we must protect, enhance, and sustain the unique cultural, historical, recreational, and agricultural values.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3</a:t>
            </a:fld>
            <a:endParaRPr lang="en-US" altLang="en-US"/>
          </a:p>
        </p:txBody>
      </p:sp>
    </p:spTree>
    <p:extLst>
      <p:ext uri="{BB962C8B-B14F-4D97-AF65-F5344CB8AC3E}">
        <p14:creationId xmlns:p14="http://schemas.microsoft.com/office/powerpoint/2010/main" val="3129712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Delta Tunnel?</a:t>
            </a:r>
          </a:p>
          <a:p>
            <a:endParaRPr lang="en-US" dirty="0"/>
          </a:p>
          <a:p>
            <a:r>
              <a:rPr lang="en-US" dirty="0"/>
              <a:t>Massive infrastructure project that’s been proposed w/ various names since the State Water Project was built.</a:t>
            </a:r>
          </a:p>
          <a:p>
            <a:endParaRPr lang="en-US" dirty="0"/>
          </a:p>
          <a:p>
            <a:r>
              <a:rPr lang="en-US" dirty="0"/>
              <a:t>The Delta tunnel is known as an Isolated Conveyance. </a:t>
            </a:r>
          </a:p>
          <a:p>
            <a:endParaRPr lang="en-US" dirty="0"/>
          </a:p>
          <a:p>
            <a:r>
              <a:rPr lang="en-US" dirty="0"/>
              <a:t>And why is that important? </a:t>
            </a:r>
          </a:p>
          <a:p>
            <a:endParaRPr lang="en-US" dirty="0"/>
          </a:p>
          <a:p>
            <a:r>
              <a:rPr lang="en-US" dirty="0"/>
              <a:t>Because an isolated conveyance uses a tunnel to divert water around the Delta. The tunnel takes freshwater out of the Sacramento River and sends it directly to the export pumps and the freshwater flows do not go through the Delta. </a:t>
            </a:r>
          </a:p>
          <a:p>
            <a:endParaRPr lang="en-US" dirty="0"/>
          </a:p>
          <a:p>
            <a:r>
              <a:rPr lang="en-US" dirty="0"/>
              <a:t>This negatively impacts water quality in the Delta while improving water quality for south of Delta exports.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4</a:t>
            </a:fld>
            <a:endParaRPr lang="en-US" altLang="en-US"/>
          </a:p>
        </p:txBody>
      </p:sp>
    </p:spTree>
    <p:extLst>
      <p:ext uri="{BB962C8B-B14F-4D97-AF65-F5344CB8AC3E}">
        <p14:creationId xmlns:p14="http://schemas.microsoft.com/office/powerpoint/2010/main" val="416300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 the scale of the project: </a:t>
            </a:r>
          </a:p>
          <a:p>
            <a:pPr defTabSz="948507">
              <a:defRPr/>
            </a:pPr>
            <a:r>
              <a:rPr lang="en-US" dirty="0"/>
              <a:t>Distance: The tunnel is just less than the drive from Sacramento to Stockton. Antioch to SF. 40 miles long; </a:t>
            </a:r>
          </a:p>
          <a:p>
            <a:r>
              <a:rPr lang="en-US" dirty="0"/>
              <a:t>Through a 40-foot diameter concrete tunnel. A full-sized school bus is approx. 40 feet long.  And this is all occurring 150-feet below the surface of the Delta;</a:t>
            </a:r>
          </a:p>
          <a:p>
            <a:r>
              <a:rPr lang="en-US" dirty="0"/>
              <a:t>Terminating at the Bethany Reservoir near the export pumps.</a:t>
            </a:r>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5</a:t>
            </a:fld>
            <a:endParaRPr lang="en-US" altLang="en-US"/>
          </a:p>
        </p:txBody>
      </p:sp>
    </p:spTree>
    <p:extLst>
      <p:ext uri="{BB962C8B-B14F-4D97-AF65-F5344CB8AC3E}">
        <p14:creationId xmlns:p14="http://schemas.microsoft.com/office/powerpoint/2010/main" val="268705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Imagine 3000 basketballs per second filling TWO quarter mile long intakes. </a:t>
            </a:r>
          </a:p>
          <a:p>
            <a:pPr>
              <a:defRPr/>
            </a:pPr>
            <a:endParaRPr lang="en-US" dirty="0"/>
          </a:p>
          <a:p>
            <a:pPr>
              <a:defRPr/>
            </a:pPr>
            <a:r>
              <a:rPr lang="en-US" dirty="0"/>
              <a:t>The tunnel (aka “isolated conveyance”) would divert water from the Sacramento River near Hood and Courtland;</a:t>
            </a:r>
          </a:p>
          <a:p>
            <a:pPr>
              <a:defRPr/>
            </a:pPr>
            <a:r>
              <a:rPr lang="en-US" dirty="0"/>
              <a:t>Through a 40-foot diameter concrete tunnel that is approx. 40 miles long; </a:t>
            </a:r>
          </a:p>
          <a:p>
            <a:pPr>
              <a:defRPr/>
            </a:pPr>
            <a:r>
              <a:rPr lang="en-US" dirty="0"/>
              <a:t>Buried 150-feet below the surface of the Delta;</a:t>
            </a:r>
          </a:p>
          <a:p>
            <a:pPr>
              <a:defRPr/>
            </a:pPr>
            <a:r>
              <a:rPr lang="en-US" dirty="0"/>
              <a:t>Terminating near the export pumps.</a:t>
            </a:r>
          </a:p>
          <a:p>
            <a:r>
              <a:rPr lang="en-US" b="1" dirty="0"/>
              <a:t>Highlight the Bethany Alternative as DWRs preferred route. – Yellow Arrows</a:t>
            </a:r>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6</a:t>
            </a:fld>
            <a:endParaRPr lang="en-US" altLang="en-US"/>
          </a:p>
        </p:txBody>
      </p:sp>
    </p:spTree>
    <p:extLst>
      <p:ext uri="{BB962C8B-B14F-4D97-AF65-F5344CB8AC3E}">
        <p14:creationId xmlns:p14="http://schemas.microsoft.com/office/powerpoint/2010/main" val="81712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DWR is touting a possible “community benefits program,” but so far it has offered nothing other than temporary construction jobs.  The tunnel does nothing to protect Delta water users from sea level rise or seismic risk. </a:t>
            </a:r>
          </a:p>
          <a:p>
            <a:endParaRPr lang="en-US" dirty="0"/>
          </a:p>
          <a:p>
            <a:r>
              <a:rPr lang="en-US" dirty="0"/>
              <a:t>Estimated Cost is in 2020 dollars and does not account for inflation and other increased construction costs --- DWR estimates construction would not start before 2030, and would take well over a decade.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7</a:t>
            </a:fld>
            <a:endParaRPr lang="en-US" altLang="en-US"/>
          </a:p>
        </p:txBody>
      </p:sp>
    </p:spTree>
    <p:extLst>
      <p:ext uri="{BB962C8B-B14F-4D97-AF65-F5344CB8AC3E}">
        <p14:creationId xmlns:p14="http://schemas.microsoft.com/office/powerpoint/2010/main" val="1573690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Discuss the scale of the project: </a:t>
            </a:r>
          </a:p>
          <a:p>
            <a:r>
              <a:rPr lang="en-US" dirty="0"/>
              <a:t>Simply highlight the person, to scale, standing next to the Tunnel Boring Machine.</a:t>
            </a:r>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8</a:t>
            </a:fld>
            <a:endParaRPr lang="en-US" altLang="en-US"/>
          </a:p>
        </p:txBody>
      </p:sp>
    </p:spTree>
    <p:extLst>
      <p:ext uri="{BB962C8B-B14F-4D97-AF65-F5344CB8AC3E}">
        <p14:creationId xmlns:p14="http://schemas.microsoft.com/office/powerpoint/2010/main" val="95038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dirty="0"/>
              <a:t>Discuss the scale of the project: </a:t>
            </a:r>
          </a:p>
          <a:p>
            <a:pPr defTabSz="948507">
              <a:defRPr/>
            </a:pPr>
            <a:r>
              <a:rPr lang="en-US" b="1" dirty="0"/>
              <a:t>How big is 100 acres?</a:t>
            </a:r>
          </a:p>
          <a:p>
            <a:pPr defTabSz="948507">
              <a:defRPr/>
            </a:pPr>
            <a:endParaRPr lang="en-US" b="1" dirty="0"/>
          </a:p>
          <a:p>
            <a:pPr defTabSz="948507">
              <a:defRPr/>
            </a:pPr>
            <a:r>
              <a:rPr lang="en-US" b="0" dirty="0"/>
              <a:t>Despite the misnomer “reusable tunnel muck,” DWR has no plan to dispose or reuse tunnel spoils but rather will just be dumping it on Delta farmland in two story high piles that would cover hundreds of acres</a:t>
            </a:r>
          </a:p>
          <a:p>
            <a:endParaRPr lang="en-US" dirty="0"/>
          </a:p>
        </p:txBody>
      </p:sp>
      <p:sp>
        <p:nvSpPr>
          <p:cNvPr id="4" name="Slide Number Placeholder 3"/>
          <p:cNvSpPr>
            <a:spLocks noGrp="1"/>
          </p:cNvSpPr>
          <p:nvPr>
            <p:ph type="sldNum" sz="quarter" idx="5"/>
          </p:nvPr>
        </p:nvSpPr>
        <p:spPr/>
        <p:txBody>
          <a:bodyPr/>
          <a:lstStyle/>
          <a:p>
            <a:pPr>
              <a:defRPr/>
            </a:pPr>
            <a:fld id="{B019E983-AE0A-4DD9-A9B3-604EBF57B1B7}" type="slidenum">
              <a:rPr lang="en-US" altLang="en-US" smtClean="0"/>
              <a:pPr>
                <a:defRPr/>
              </a:pPr>
              <a:t>9</a:t>
            </a:fld>
            <a:endParaRPr lang="en-US" altLang="en-US"/>
          </a:p>
        </p:txBody>
      </p:sp>
    </p:spTree>
    <p:extLst>
      <p:ext uri="{BB962C8B-B14F-4D97-AF65-F5344CB8AC3E}">
        <p14:creationId xmlns:p14="http://schemas.microsoft.com/office/powerpoint/2010/main" val="3229083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C6037BD-04B7-4033-B833-565354265B16}"/>
              </a:ext>
            </a:extLst>
          </p:cNvPr>
          <p:cNvSpPr>
            <a:spLocks noGrp="1"/>
          </p:cNvSpPr>
          <p:nvPr>
            <p:ph type="dt" sz="half" idx="10"/>
          </p:nvPr>
        </p:nvSpPr>
        <p:spPr/>
        <p:txBody>
          <a:bodyPr/>
          <a:lstStyle>
            <a:lvl1pPr>
              <a:defRPr/>
            </a:lvl1pPr>
          </a:lstStyle>
          <a:p>
            <a:pPr>
              <a:defRPr/>
            </a:pPr>
            <a:r>
              <a:rPr lang="en-US"/>
              <a:t>June 24, 2022</a:t>
            </a:r>
          </a:p>
        </p:txBody>
      </p:sp>
      <p:sp>
        <p:nvSpPr>
          <p:cNvPr id="5" name="Footer Placeholder 4">
            <a:extLst>
              <a:ext uri="{FF2B5EF4-FFF2-40B4-BE49-F238E27FC236}">
                <a16:creationId xmlns:a16="http://schemas.microsoft.com/office/drawing/2014/main" id="{457629F2-67EF-4210-9F42-1EC0FA38B458}"/>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6" name="Slide Number Placeholder 5">
            <a:extLst>
              <a:ext uri="{FF2B5EF4-FFF2-40B4-BE49-F238E27FC236}">
                <a16:creationId xmlns:a16="http://schemas.microsoft.com/office/drawing/2014/main" id="{4CAAC200-D5A7-4992-A07D-444FA1AEF76F}"/>
              </a:ext>
            </a:extLst>
          </p:cNvPr>
          <p:cNvSpPr>
            <a:spLocks noGrp="1"/>
          </p:cNvSpPr>
          <p:nvPr>
            <p:ph type="sldNum" sz="quarter" idx="12"/>
          </p:nvPr>
        </p:nvSpPr>
        <p:spPr/>
        <p:txBody>
          <a:bodyPr/>
          <a:lstStyle>
            <a:lvl1pPr>
              <a:defRPr/>
            </a:lvl1pPr>
          </a:lstStyle>
          <a:p>
            <a:pPr>
              <a:defRPr/>
            </a:pPr>
            <a:fld id="{2192C3F5-C2CC-41A3-8A4A-AC44790450E4}" type="slidenum">
              <a:rPr lang="en-US" altLang="en-US"/>
              <a:pPr>
                <a:defRPr/>
              </a:pPr>
              <a:t>‹#›</a:t>
            </a:fld>
            <a:endParaRPr lang="en-US" altLang="en-US"/>
          </a:p>
        </p:txBody>
      </p:sp>
    </p:spTree>
    <p:extLst>
      <p:ext uri="{BB962C8B-B14F-4D97-AF65-F5344CB8AC3E}">
        <p14:creationId xmlns:p14="http://schemas.microsoft.com/office/powerpoint/2010/main" val="8608354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3263F-3F61-4B01-9641-DFD98958B001}"/>
              </a:ext>
            </a:extLst>
          </p:cNvPr>
          <p:cNvSpPr>
            <a:spLocks noGrp="1"/>
          </p:cNvSpPr>
          <p:nvPr>
            <p:ph type="dt" sz="half" idx="10"/>
          </p:nvPr>
        </p:nvSpPr>
        <p:spPr/>
        <p:txBody>
          <a:bodyPr/>
          <a:lstStyle>
            <a:lvl1pPr>
              <a:defRPr/>
            </a:lvl1pPr>
          </a:lstStyle>
          <a:p>
            <a:pPr>
              <a:defRPr/>
            </a:pPr>
            <a:r>
              <a:rPr lang="en-US"/>
              <a:t>June 24, 2022</a:t>
            </a:r>
          </a:p>
        </p:txBody>
      </p:sp>
      <p:sp>
        <p:nvSpPr>
          <p:cNvPr id="5" name="Footer Placeholder 4">
            <a:extLst>
              <a:ext uri="{FF2B5EF4-FFF2-40B4-BE49-F238E27FC236}">
                <a16:creationId xmlns:a16="http://schemas.microsoft.com/office/drawing/2014/main" id="{B65585B9-7847-4921-99E1-CE8F4D0FEF2A}"/>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6" name="Slide Number Placeholder 5">
            <a:extLst>
              <a:ext uri="{FF2B5EF4-FFF2-40B4-BE49-F238E27FC236}">
                <a16:creationId xmlns:a16="http://schemas.microsoft.com/office/drawing/2014/main" id="{531F1751-7A35-4056-87E5-291860AF2839}"/>
              </a:ext>
            </a:extLst>
          </p:cNvPr>
          <p:cNvSpPr>
            <a:spLocks noGrp="1"/>
          </p:cNvSpPr>
          <p:nvPr>
            <p:ph type="sldNum" sz="quarter" idx="12"/>
          </p:nvPr>
        </p:nvSpPr>
        <p:spPr/>
        <p:txBody>
          <a:bodyPr/>
          <a:lstStyle>
            <a:lvl1pPr>
              <a:defRPr/>
            </a:lvl1pPr>
          </a:lstStyle>
          <a:p>
            <a:pPr>
              <a:defRPr/>
            </a:pPr>
            <a:fld id="{5D9D744F-03C7-49F3-AD2D-133CB0DCC811}" type="slidenum">
              <a:rPr lang="en-US" altLang="en-US"/>
              <a:pPr>
                <a:defRPr/>
              </a:pPr>
              <a:t>‹#›</a:t>
            </a:fld>
            <a:endParaRPr lang="en-US" altLang="en-US"/>
          </a:p>
        </p:txBody>
      </p:sp>
    </p:spTree>
    <p:extLst>
      <p:ext uri="{BB962C8B-B14F-4D97-AF65-F5344CB8AC3E}">
        <p14:creationId xmlns:p14="http://schemas.microsoft.com/office/powerpoint/2010/main" val="28979643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72F2A5-C82A-418B-84F2-A46CDD99F977}"/>
              </a:ext>
            </a:extLst>
          </p:cNvPr>
          <p:cNvSpPr>
            <a:spLocks noGrp="1"/>
          </p:cNvSpPr>
          <p:nvPr>
            <p:ph type="dt" sz="half" idx="10"/>
          </p:nvPr>
        </p:nvSpPr>
        <p:spPr/>
        <p:txBody>
          <a:bodyPr/>
          <a:lstStyle>
            <a:lvl1pPr>
              <a:defRPr/>
            </a:lvl1pPr>
          </a:lstStyle>
          <a:p>
            <a:pPr>
              <a:defRPr/>
            </a:pPr>
            <a:r>
              <a:rPr lang="en-US"/>
              <a:t>June 24, 2022</a:t>
            </a:r>
          </a:p>
        </p:txBody>
      </p:sp>
      <p:sp>
        <p:nvSpPr>
          <p:cNvPr id="5" name="Footer Placeholder 4">
            <a:extLst>
              <a:ext uri="{FF2B5EF4-FFF2-40B4-BE49-F238E27FC236}">
                <a16:creationId xmlns:a16="http://schemas.microsoft.com/office/drawing/2014/main" id="{E2A87F26-B927-4A3D-8699-9289825B4F05}"/>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6" name="Slide Number Placeholder 5">
            <a:extLst>
              <a:ext uri="{FF2B5EF4-FFF2-40B4-BE49-F238E27FC236}">
                <a16:creationId xmlns:a16="http://schemas.microsoft.com/office/drawing/2014/main" id="{5369A62F-A7B8-4427-9E42-88718F228576}"/>
              </a:ext>
            </a:extLst>
          </p:cNvPr>
          <p:cNvSpPr>
            <a:spLocks noGrp="1"/>
          </p:cNvSpPr>
          <p:nvPr>
            <p:ph type="sldNum" sz="quarter" idx="12"/>
          </p:nvPr>
        </p:nvSpPr>
        <p:spPr/>
        <p:txBody>
          <a:bodyPr/>
          <a:lstStyle>
            <a:lvl1pPr>
              <a:defRPr/>
            </a:lvl1pPr>
          </a:lstStyle>
          <a:p>
            <a:pPr>
              <a:defRPr/>
            </a:pPr>
            <a:fld id="{B41231D6-93C0-455A-B6A4-AE4F4C324B93}" type="slidenum">
              <a:rPr lang="en-US" altLang="en-US"/>
              <a:pPr>
                <a:defRPr/>
              </a:pPr>
              <a:t>‹#›</a:t>
            </a:fld>
            <a:endParaRPr lang="en-US" altLang="en-US"/>
          </a:p>
        </p:txBody>
      </p:sp>
    </p:spTree>
    <p:extLst>
      <p:ext uri="{BB962C8B-B14F-4D97-AF65-F5344CB8AC3E}">
        <p14:creationId xmlns:p14="http://schemas.microsoft.com/office/powerpoint/2010/main" val="6441036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2B5BF-1084-4655-886D-3753BCF9FC98}"/>
              </a:ext>
            </a:extLst>
          </p:cNvPr>
          <p:cNvSpPr>
            <a:spLocks noGrp="1"/>
          </p:cNvSpPr>
          <p:nvPr>
            <p:ph type="dt" sz="half" idx="10"/>
          </p:nvPr>
        </p:nvSpPr>
        <p:spPr/>
        <p:txBody>
          <a:bodyPr/>
          <a:lstStyle>
            <a:lvl1pPr>
              <a:defRPr/>
            </a:lvl1pPr>
          </a:lstStyle>
          <a:p>
            <a:pPr>
              <a:defRPr/>
            </a:pPr>
            <a:r>
              <a:rPr lang="en-US"/>
              <a:t>June 24, 2022</a:t>
            </a:r>
          </a:p>
        </p:txBody>
      </p:sp>
      <p:sp>
        <p:nvSpPr>
          <p:cNvPr id="5" name="Footer Placeholder 4">
            <a:extLst>
              <a:ext uri="{FF2B5EF4-FFF2-40B4-BE49-F238E27FC236}">
                <a16:creationId xmlns:a16="http://schemas.microsoft.com/office/drawing/2014/main" id="{FD850112-1747-45E3-BD56-E52862880AB7}"/>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6" name="Slide Number Placeholder 5">
            <a:extLst>
              <a:ext uri="{FF2B5EF4-FFF2-40B4-BE49-F238E27FC236}">
                <a16:creationId xmlns:a16="http://schemas.microsoft.com/office/drawing/2014/main" id="{66794B44-49A9-4F06-A204-E775C90F204C}"/>
              </a:ext>
            </a:extLst>
          </p:cNvPr>
          <p:cNvSpPr>
            <a:spLocks noGrp="1"/>
          </p:cNvSpPr>
          <p:nvPr>
            <p:ph type="sldNum" sz="quarter" idx="12"/>
          </p:nvPr>
        </p:nvSpPr>
        <p:spPr/>
        <p:txBody>
          <a:bodyPr/>
          <a:lstStyle>
            <a:lvl1pPr>
              <a:defRPr/>
            </a:lvl1pPr>
          </a:lstStyle>
          <a:p>
            <a:pPr>
              <a:defRPr/>
            </a:pPr>
            <a:fld id="{F22FEC76-B5EB-431E-BB58-A9C699D3968F}" type="slidenum">
              <a:rPr lang="en-US" altLang="en-US"/>
              <a:pPr>
                <a:defRPr/>
              </a:pPr>
              <a:t>‹#›</a:t>
            </a:fld>
            <a:endParaRPr lang="en-US" altLang="en-US"/>
          </a:p>
        </p:txBody>
      </p:sp>
    </p:spTree>
    <p:extLst>
      <p:ext uri="{BB962C8B-B14F-4D97-AF65-F5344CB8AC3E}">
        <p14:creationId xmlns:p14="http://schemas.microsoft.com/office/powerpoint/2010/main" val="372869520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47E006-0078-4676-89C9-592724B9A14C}"/>
              </a:ext>
            </a:extLst>
          </p:cNvPr>
          <p:cNvSpPr>
            <a:spLocks noGrp="1"/>
          </p:cNvSpPr>
          <p:nvPr>
            <p:ph type="dt" sz="half" idx="10"/>
          </p:nvPr>
        </p:nvSpPr>
        <p:spPr/>
        <p:txBody>
          <a:bodyPr/>
          <a:lstStyle>
            <a:lvl1pPr>
              <a:defRPr/>
            </a:lvl1pPr>
          </a:lstStyle>
          <a:p>
            <a:pPr>
              <a:defRPr/>
            </a:pPr>
            <a:r>
              <a:rPr lang="en-US"/>
              <a:t>June 24, 2022</a:t>
            </a:r>
          </a:p>
        </p:txBody>
      </p:sp>
      <p:sp>
        <p:nvSpPr>
          <p:cNvPr id="5" name="Footer Placeholder 4">
            <a:extLst>
              <a:ext uri="{FF2B5EF4-FFF2-40B4-BE49-F238E27FC236}">
                <a16:creationId xmlns:a16="http://schemas.microsoft.com/office/drawing/2014/main" id="{536746C7-A72D-407F-96F9-9CC533AEC463}"/>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6" name="Slide Number Placeholder 5">
            <a:extLst>
              <a:ext uri="{FF2B5EF4-FFF2-40B4-BE49-F238E27FC236}">
                <a16:creationId xmlns:a16="http://schemas.microsoft.com/office/drawing/2014/main" id="{1CB7054E-20E6-460D-8F39-5368A81B61EB}"/>
              </a:ext>
            </a:extLst>
          </p:cNvPr>
          <p:cNvSpPr>
            <a:spLocks noGrp="1"/>
          </p:cNvSpPr>
          <p:nvPr>
            <p:ph type="sldNum" sz="quarter" idx="12"/>
          </p:nvPr>
        </p:nvSpPr>
        <p:spPr/>
        <p:txBody>
          <a:bodyPr/>
          <a:lstStyle>
            <a:lvl1pPr>
              <a:defRPr/>
            </a:lvl1pPr>
          </a:lstStyle>
          <a:p>
            <a:pPr>
              <a:defRPr/>
            </a:pPr>
            <a:fld id="{8C7BE385-CF16-4C75-90AE-66F68FF76878}" type="slidenum">
              <a:rPr lang="en-US" altLang="en-US"/>
              <a:pPr>
                <a:defRPr/>
              </a:pPr>
              <a:t>‹#›</a:t>
            </a:fld>
            <a:endParaRPr lang="en-US" altLang="en-US"/>
          </a:p>
        </p:txBody>
      </p:sp>
    </p:spTree>
    <p:extLst>
      <p:ext uri="{BB962C8B-B14F-4D97-AF65-F5344CB8AC3E}">
        <p14:creationId xmlns:p14="http://schemas.microsoft.com/office/powerpoint/2010/main" val="320438887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0325FAE-F2BD-43A9-B132-8BD598AA3894}"/>
              </a:ext>
            </a:extLst>
          </p:cNvPr>
          <p:cNvSpPr>
            <a:spLocks noGrp="1"/>
          </p:cNvSpPr>
          <p:nvPr>
            <p:ph type="dt" sz="half" idx="10"/>
          </p:nvPr>
        </p:nvSpPr>
        <p:spPr/>
        <p:txBody>
          <a:bodyPr/>
          <a:lstStyle>
            <a:lvl1pPr>
              <a:defRPr/>
            </a:lvl1pPr>
          </a:lstStyle>
          <a:p>
            <a:pPr>
              <a:defRPr/>
            </a:pPr>
            <a:r>
              <a:rPr lang="en-US"/>
              <a:t>June 24, 2022</a:t>
            </a:r>
          </a:p>
        </p:txBody>
      </p:sp>
      <p:sp>
        <p:nvSpPr>
          <p:cNvPr id="6" name="Footer Placeholder 4">
            <a:extLst>
              <a:ext uri="{FF2B5EF4-FFF2-40B4-BE49-F238E27FC236}">
                <a16:creationId xmlns:a16="http://schemas.microsoft.com/office/drawing/2014/main" id="{3332F5DF-A711-47DC-86EF-AD5C37BB1B03}"/>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7" name="Slide Number Placeholder 5">
            <a:extLst>
              <a:ext uri="{FF2B5EF4-FFF2-40B4-BE49-F238E27FC236}">
                <a16:creationId xmlns:a16="http://schemas.microsoft.com/office/drawing/2014/main" id="{62153F4D-E9F0-4C4A-9B5B-0C8C54559F55}"/>
              </a:ext>
            </a:extLst>
          </p:cNvPr>
          <p:cNvSpPr>
            <a:spLocks noGrp="1"/>
          </p:cNvSpPr>
          <p:nvPr>
            <p:ph type="sldNum" sz="quarter" idx="12"/>
          </p:nvPr>
        </p:nvSpPr>
        <p:spPr/>
        <p:txBody>
          <a:bodyPr/>
          <a:lstStyle>
            <a:lvl1pPr>
              <a:defRPr/>
            </a:lvl1pPr>
          </a:lstStyle>
          <a:p>
            <a:pPr>
              <a:defRPr/>
            </a:pPr>
            <a:fld id="{FA87BF56-1F21-4C02-B5E7-C2C933F588EB}" type="slidenum">
              <a:rPr lang="en-US" altLang="en-US"/>
              <a:pPr>
                <a:defRPr/>
              </a:pPr>
              <a:t>‹#›</a:t>
            </a:fld>
            <a:endParaRPr lang="en-US" altLang="en-US"/>
          </a:p>
        </p:txBody>
      </p:sp>
    </p:spTree>
    <p:extLst>
      <p:ext uri="{BB962C8B-B14F-4D97-AF65-F5344CB8AC3E}">
        <p14:creationId xmlns:p14="http://schemas.microsoft.com/office/powerpoint/2010/main" val="23311932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01006DC-030D-4C3E-B8BE-55496C02604A}"/>
              </a:ext>
            </a:extLst>
          </p:cNvPr>
          <p:cNvSpPr>
            <a:spLocks noGrp="1"/>
          </p:cNvSpPr>
          <p:nvPr>
            <p:ph type="dt" sz="half" idx="10"/>
          </p:nvPr>
        </p:nvSpPr>
        <p:spPr/>
        <p:txBody>
          <a:bodyPr/>
          <a:lstStyle>
            <a:lvl1pPr>
              <a:defRPr/>
            </a:lvl1pPr>
          </a:lstStyle>
          <a:p>
            <a:pPr>
              <a:defRPr/>
            </a:pPr>
            <a:r>
              <a:rPr lang="en-US"/>
              <a:t>June 24, 2022</a:t>
            </a:r>
          </a:p>
        </p:txBody>
      </p:sp>
      <p:sp>
        <p:nvSpPr>
          <p:cNvPr id="8" name="Footer Placeholder 4">
            <a:extLst>
              <a:ext uri="{FF2B5EF4-FFF2-40B4-BE49-F238E27FC236}">
                <a16:creationId xmlns:a16="http://schemas.microsoft.com/office/drawing/2014/main" id="{C90540D8-4C72-4F75-A06B-923AA5FCC3FF}"/>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9" name="Slide Number Placeholder 5">
            <a:extLst>
              <a:ext uri="{FF2B5EF4-FFF2-40B4-BE49-F238E27FC236}">
                <a16:creationId xmlns:a16="http://schemas.microsoft.com/office/drawing/2014/main" id="{A2B55268-398D-44C3-B312-755119F34CF5}"/>
              </a:ext>
            </a:extLst>
          </p:cNvPr>
          <p:cNvSpPr>
            <a:spLocks noGrp="1"/>
          </p:cNvSpPr>
          <p:nvPr>
            <p:ph type="sldNum" sz="quarter" idx="12"/>
          </p:nvPr>
        </p:nvSpPr>
        <p:spPr/>
        <p:txBody>
          <a:bodyPr/>
          <a:lstStyle>
            <a:lvl1pPr>
              <a:defRPr/>
            </a:lvl1pPr>
          </a:lstStyle>
          <a:p>
            <a:pPr>
              <a:defRPr/>
            </a:pPr>
            <a:fld id="{4D1F9EDF-DC53-4DF7-92B4-E6FACA23EF24}" type="slidenum">
              <a:rPr lang="en-US" altLang="en-US"/>
              <a:pPr>
                <a:defRPr/>
              </a:pPr>
              <a:t>‹#›</a:t>
            </a:fld>
            <a:endParaRPr lang="en-US" altLang="en-US"/>
          </a:p>
        </p:txBody>
      </p:sp>
    </p:spTree>
    <p:extLst>
      <p:ext uri="{BB962C8B-B14F-4D97-AF65-F5344CB8AC3E}">
        <p14:creationId xmlns:p14="http://schemas.microsoft.com/office/powerpoint/2010/main" val="356785750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46EB135-1F7A-4DC7-B9A7-441A755E6AD9}"/>
              </a:ext>
            </a:extLst>
          </p:cNvPr>
          <p:cNvSpPr>
            <a:spLocks noGrp="1"/>
          </p:cNvSpPr>
          <p:nvPr>
            <p:ph type="dt" sz="half" idx="10"/>
          </p:nvPr>
        </p:nvSpPr>
        <p:spPr/>
        <p:txBody>
          <a:bodyPr/>
          <a:lstStyle>
            <a:lvl1pPr>
              <a:defRPr/>
            </a:lvl1pPr>
          </a:lstStyle>
          <a:p>
            <a:pPr>
              <a:defRPr/>
            </a:pPr>
            <a:r>
              <a:rPr lang="en-US"/>
              <a:t>June 24, 2022</a:t>
            </a:r>
          </a:p>
        </p:txBody>
      </p:sp>
      <p:sp>
        <p:nvSpPr>
          <p:cNvPr id="4" name="Footer Placeholder 4">
            <a:extLst>
              <a:ext uri="{FF2B5EF4-FFF2-40B4-BE49-F238E27FC236}">
                <a16:creationId xmlns:a16="http://schemas.microsoft.com/office/drawing/2014/main" id="{CD6FA4D4-1CF8-4904-BB2B-C43B39837A60}"/>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5" name="Slide Number Placeholder 5">
            <a:extLst>
              <a:ext uri="{FF2B5EF4-FFF2-40B4-BE49-F238E27FC236}">
                <a16:creationId xmlns:a16="http://schemas.microsoft.com/office/drawing/2014/main" id="{A5A91E02-4946-4247-887A-6EC3E00E3738}"/>
              </a:ext>
            </a:extLst>
          </p:cNvPr>
          <p:cNvSpPr>
            <a:spLocks noGrp="1"/>
          </p:cNvSpPr>
          <p:nvPr>
            <p:ph type="sldNum" sz="quarter" idx="12"/>
          </p:nvPr>
        </p:nvSpPr>
        <p:spPr/>
        <p:txBody>
          <a:bodyPr/>
          <a:lstStyle>
            <a:lvl1pPr>
              <a:defRPr/>
            </a:lvl1pPr>
          </a:lstStyle>
          <a:p>
            <a:pPr>
              <a:defRPr/>
            </a:pPr>
            <a:fld id="{2111056F-CFF9-4678-B1C6-22D947AE0A65}" type="slidenum">
              <a:rPr lang="en-US" altLang="en-US"/>
              <a:pPr>
                <a:defRPr/>
              </a:pPr>
              <a:t>‹#›</a:t>
            </a:fld>
            <a:endParaRPr lang="en-US" altLang="en-US"/>
          </a:p>
        </p:txBody>
      </p:sp>
    </p:spTree>
    <p:extLst>
      <p:ext uri="{BB962C8B-B14F-4D97-AF65-F5344CB8AC3E}">
        <p14:creationId xmlns:p14="http://schemas.microsoft.com/office/powerpoint/2010/main" val="23067656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910BF5-2BC9-41A8-8B17-32F8F165BC30}"/>
              </a:ext>
            </a:extLst>
          </p:cNvPr>
          <p:cNvSpPr>
            <a:spLocks noGrp="1"/>
          </p:cNvSpPr>
          <p:nvPr>
            <p:ph type="dt" sz="half" idx="10"/>
          </p:nvPr>
        </p:nvSpPr>
        <p:spPr/>
        <p:txBody>
          <a:bodyPr/>
          <a:lstStyle>
            <a:lvl1pPr>
              <a:defRPr/>
            </a:lvl1pPr>
          </a:lstStyle>
          <a:p>
            <a:pPr>
              <a:defRPr/>
            </a:pPr>
            <a:r>
              <a:rPr lang="en-US"/>
              <a:t>June 24, 2022</a:t>
            </a:r>
          </a:p>
        </p:txBody>
      </p:sp>
      <p:sp>
        <p:nvSpPr>
          <p:cNvPr id="3" name="Footer Placeholder 4">
            <a:extLst>
              <a:ext uri="{FF2B5EF4-FFF2-40B4-BE49-F238E27FC236}">
                <a16:creationId xmlns:a16="http://schemas.microsoft.com/office/drawing/2014/main" id="{FE9ACD6C-E138-426B-B8ED-B23DC06E44C7}"/>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4" name="Slide Number Placeholder 5">
            <a:extLst>
              <a:ext uri="{FF2B5EF4-FFF2-40B4-BE49-F238E27FC236}">
                <a16:creationId xmlns:a16="http://schemas.microsoft.com/office/drawing/2014/main" id="{2FC332A3-A978-484F-92EB-53A23D771C33}"/>
              </a:ext>
            </a:extLst>
          </p:cNvPr>
          <p:cNvSpPr>
            <a:spLocks noGrp="1"/>
          </p:cNvSpPr>
          <p:nvPr>
            <p:ph type="sldNum" sz="quarter" idx="12"/>
          </p:nvPr>
        </p:nvSpPr>
        <p:spPr/>
        <p:txBody>
          <a:bodyPr/>
          <a:lstStyle>
            <a:lvl1pPr>
              <a:defRPr/>
            </a:lvl1pPr>
          </a:lstStyle>
          <a:p>
            <a:pPr>
              <a:defRPr/>
            </a:pPr>
            <a:fld id="{11F837B6-E333-4A7B-A91A-E85963763E77}" type="slidenum">
              <a:rPr lang="en-US" altLang="en-US"/>
              <a:pPr>
                <a:defRPr/>
              </a:pPr>
              <a:t>‹#›</a:t>
            </a:fld>
            <a:endParaRPr lang="en-US" altLang="en-US"/>
          </a:p>
        </p:txBody>
      </p:sp>
    </p:spTree>
    <p:extLst>
      <p:ext uri="{BB962C8B-B14F-4D97-AF65-F5344CB8AC3E}">
        <p14:creationId xmlns:p14="http://schemas.microsoft.com/office/powerpoint/2010/main" val="37064298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CF9D44F-E7B1-4C9E-ADDE-075F85F68EFC}"/>
              </a:ext>
            </a:extLst>
          </p:cNvPr>
          <p:cNvSpPr>
            <a:spLocks noGrp="1"/>
          </p:cNvSpPr>
          <p:nvPr>
            <p:ph type="dt" sz="half" idx="10"/>
          </p:nvPr>
        </p:nvSpPr>
        <p:spPr/>
        <p:txBody>
          <a:bodyPr/>
          <a:lstStyle>
            <a:lvl1pPr>
              <a:defRPr/>
            </a:lvl1pPr>
          </a:lstStyle>
          <a:p>
            <a:pPr>
              <a:defRPr/>
            </a:pPr>
            <a:r>
              <a:rPr lang="en-US"/>
              <a:t>June 24, 2022</a:t>
            </a:r>
          </a:p>
        </p:txBody>
      </p:sp>
      <p:sp>
        <p:nvSpPr>
          <p:cNvPr id="6" name="Footer Placeholder 4">
            <a:extLst>
              <a:ext uri="{FF2B5EF4-FFF2-40B4-BE49-F238E27FC236}">
                <a16:creationId xmlns:a16="http://schemas.microsoft.com/office/drawing/2014/main" id="{C560862F-A60B-413F-943F-9B83C64CDF37}"/>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7" name="Slide Number Placeholder 5">
            <a:extLst>
              <a:ext uri="{FF2B5EF4-FFF2-40B4-BE49-F238E27FC236}">
                <a16:creationId xmlns:a16="http://schemas.microsoft.com/office/drawing/2014/main" id="{A3F7BB4B-7DF5-49D1-94B9-3840B391D851}"/>
              </a:ext>
            </a:extLst>
          </p:cNvPr>
          <p:cNvSpPr>
            <a:spLocks noGrp="1"/>
          </p:cNvSpPr>
          <p:nvPr>
            <p:ph type="sldNum" sz="quarter" idx="12"/>
          </p:nvPr>
        </p:nvSpPr>
        <p:spPr/>
        <p:txBody>
          <a:bodyPr/>
          <a:lstStyle>
            <a:lvl1pPr>
              <a:defRPr/>
            </a:lvl1pPr>
          </a:lstStyle>
          <a:p>
            <a:pPr>
              <a:defRPr/>
            </a:pPr>
            <a:fld id="{5880DB47-A8DB-44AF-953C-11D191544E4D}" type="slidenum">
              <a:rPr lang="en-US" altLang="en-US"/>
              <a:pPr>
                <a:defRPr/>
              </a:pPr>
              <a:t>‹#›</a:t>
            </a:fld>
            <a:endParaRPr lang="en-US" altLang="en-US"/>
          </a:p>
        </p:txBody>
      </p:sp>
    </p:spTree>
    <p:extLst>
      <p:ext uri="{BB962C8B-B14F-4D97-AF65-F5344CB8AC3E}">
        <p14:creationId xmlns:p14="http://schemas.microsoft.com/office/powerpoint/2010/main" val="121034452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D5F1C52-5EA6-490B-ADB5-44C0AE884586}"/>
              </a:ext>
            </a:extLst>
          </p:cNvPr>
          <p:cNvSpPr>
            <a:spLocks noGrp="1"/>
          </p:cNvSpPr>
          <p:nvPr>
            <p:ph type="dt" sz="half" idx="10"/>
          </p:nvPr>
        </p:nvSpPr>
        <p:spPr/>
        <p:txBody>
          <a:bodyPr/>
          <a:lstStyle>
            <a:lvl1pPr>
              <a:defRPr/>
            </a:lvl1pPr>
          </a:lstStyle>
          <a:p>
            <a:pPr>
              <a:defRPr/>
            </a:pPr>
            <a:r>
              <a:rPr lang="en-US"/>
              <a:t>June 24, 2022</a:t>
            </a:r>
          </a:p>
        </p:txBody>
      </p:sp>
      <p:sp>
        <p:nvSpPr>
          <p:cNvPr id="6" name="Footer Placeholder 4">
            <a:extLst>
              <a:ext uri="{FF2B5EF4-FFF2-40B4-BE49-F238E27FC236}">
                <a16:creationId xmlns:a16="http://schemas.microsoft.com/office/drawing/2014/main" id="{B57A60CA-9D77-4B8F-B179-9C402EF3CE46}"/>
              </a:ext>
            </a:extLst>
          </p:cNvPr>
          <p:cNvSpPr>
            <a:spLocks noGrp="1"/>
          </p:cNvSpPr>
          <p:nvPr>
            <p:ph type="ftr" sz="quarter" idx="11"/>
          </p:nvPr>
        </p:nvSpPr>
        <p:spPr/>
        <p:txBody>
          <a:bodyPr/>
          <a:lstStyle>
            <a:lvl1pPr>
              <a:defRPr/>
            </a:lvl1pPr>
          </a:lstStyle>
          <a:p>
            <a:pPr>
              <a:defRPr/>
            </a:pPr>
            <a:r>
              <a:rPr lang="en-US"/>
              <a:t>Delta Counties' Water Summit</a:t>
            </a:r>
          </a:p>
        </p:txBody>
      </p:sp>
      <p:sp>
        <p:nvSpPr>
          <p:cNvPr id="7" name="Slide Number Placeholder 5">
            <a:extLst>
              <a:ext uri="{FF2B5EF4-FFF2-40B4-BE49-F238E27FC236}">
                <a16:creationId xmlns:a16="http://schemas.microsoft.com/office/drawing/2014/main" id="{9F8EB244-B4CD-4E5B-BA55-E11280AE28F7}"/>
              </a:ext>
            </a:extLst>
          </p:cNvPr>
          <p:cNvSpPr>
            <a:spLocks noGrp="1"/>
          </p:cNvSpPr>
          <p:nvPr>
            <p:ph type="sldNum" sz="quarter" idx="12"/>
          </p:nvPr>
        </p:nvSpPr>
        <p:spPr/>
        <p:txBody>
          <a:bodyPr/>
          <a:lstStyle>
            <a:lvl1pPr>
              <a:defRPr/>
            </a:lvl1pPr>
          </a:lstStyle>
          <a:p>
            <a:pPr>
              <a:defRPr/>
            </a:pPr>
            <a:fld id="{3E4A3C3E-2944-4588-B5D8-5FEA017AA896}" type="slidenum">
              <a:rPr lang="en-US" altLang="en-US"/>
              <a:pPr>
                <a:defRPr/>
              </a:pPr>
              <a:t>‹#›</a:t>
            </a:fld>
            <a:endParaRPr lang="en-US" altLang="en-US"/>
          </a:p>
        </p:txBody>
      </p:sp>
    </p:spTree>
    <p:extLst>
      <p:ext uri="{BB962C8B-B14F-4D97-AF65-F5344CB8AC3E}">
        <p14:creationId xmlns:p14="http://schemas.microsoft.com/office/powerpoint/2010/main" val="27857202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16C844E-1D8F-4464-A8F9-1E32994F34B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B58070E-4CBF-413C-834A-4CA48DB2C74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F00164-3A50-4535-A3A6-E578F0091C8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r>
              <a:rPr lang="en-US"/>
              <a:t>June 24, 2022</a:t>
            </a:r>
          </a:p>
        </p:txBody>
      </p:sp>
      <p:sp>
        <p:nvSpPr>
          <p:cNvPr id="5" name="Footer Placeholder 4">
            <a:extLst>
              <a:ext uri="{FF2B5EF4-FFF2-40B4-BE49-F238E27FC236}">
                <a16:creationId xmlns:a16="http://schemas.microsoft.com/office/drawing/2014/main" id="{C95FA596-FEE1-413A-AA78-6F4410B32E3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r>
              <a:rPr lang="en-US"/>
              <a:t>Delta Counties' Water Summit</a:t>
            </a:r>
          </a:p>
        </p:txBody>
      </p:sp>
      <p:sp>
        <p:nvSpPr>
          <p:cNvPr id="6" name="Slide Number Placeholder 5">
            <a:extLst>
              <a:ext uri="{FF2B5EF4-FFF2-40B4-BE49-F238E27FC236}">
                <a16:creationId xmlns:a16="http://schemas.microsoft.com/office/drawing/2014/main" id="{C4CE55D4-E893-415A-A9FC-7DB655C7065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6D3BC8D-04DE-4A16-880F-512B5A799866}" type="slidenum">
              <a:rPr lang="en-US" altLang="en-US"/>
              <a:pPr>
                <a:defRPr/>
              </a:pPr>
              <a:t>‹#›</a:t>
            </a:fld>
            <a:endParaRPr lang="en-US" altLang="en-US"/>
          </a:p>
        </p:txBody>
      </p:sp>
      <p:sp>
        <p:nvSpPr>
          <p:cNvPr id="1031" name="Line 7">
            <a:extLst>
              <a:ext uri="{FF2B5EF4-FFF2-40B4-BE49-F238E27FC236}">
                <a16:creationId xmlns:a16="http://schemas.microsoft.com/office/drawing/2014/main" id="{6AC8B64F-F175-4368-8C3F-D0E02CA53038}"/>
              </a:ext>
            </a:extLst>
          </p:cNvPr>
          <p:cNvSpPr>
            <a:spLocks noChangeShapeType="1"/>
          </p:cNvSpPr>
          <p:nvPr userDrawn="1"/>
        </p:nvSpPr>
        <p:spPr bwMode="auto">
          <a:xfrm>
            <a:off x="457200" y="6248400"/>
            <a:ext cx="8229600" cy="0"/>
          </a:xfrm>
          <a:prstGeom prst="line">
            <a:avLst/>
          </a:prstGeom>
          <a:noFill/>
          <a:ln w="19050">
            <a:solidFill>
              <a:srgbClr val="0066C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ransition/>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cdec.water.ca.gov/" TargetMode="External"/><Relationship Id="rId3" Type="http://schemas.openxmlformats.org/officeDocument/2006/relationships/hyperlink" Target="https://delta.saccounty.gov/content/Pages/delta-counties-coalition.aspx" TargetMode="External"/><Relationship Id="rId7" Type="http://schemas.openxmlformats.org/officeDocument/2006/relationships/hyperlink" Target="https://www.baydeltalive.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nodeltagates.com/" TargetMode="External"/><Relationship Id="rId5" Type="http://schemas.openxmlformats.org/officeDocument/2006/relationships/hyperlink" Target="https://restorethedelta.org/" TargetMode="External"/><Relationship Id="rId4" Type="http://schemas.openxmlformats.org/officeDocument/2006/relationships/hyperlink" Target="https://water.ca.gov/deltaconveyance" TargetMode="External"/><Relationship Id="rId9" Type="http://schemas.openxmlformats.org/officeDocument/2006/relationships/hyperlink" Target="https://www.watereducation.org/aquapedia/sacramento-san-joaquin-delta" TargetMode="Externa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3BFEB73-8A96-4B0D-B6F3-231C7CE6800D}"/>
              </a:ext>
            </a:extLst>
          </p:cNvPr>
          <p:cNvSpPr>
            <a:spLocks noGrp="1"/>
          </p:cNvSpPr>
          <p:nvPr>
            <p:ph type="ctrTitle"/>
          </p:nvPr>
        </p:nvSpPr>
        <p:spPr>
          <a:xfrm>
            <a:off x="266700" y="731837"/>
            <a:ext cx="8610600" cy="1630363"/>
          </a:xfrm>
          <a:solidFill>
            <a:srgbClr val="002060"/>
          </a:solidFill>
        </p:spPr>
        <p:txBody>
          <a:bodyPr/>
          <a:lstStyle/>
          <a:p>
            <a:pPr algn="l"/>
            <a:r>
              <a:rPr lang="en-US" altLang="en-US" sz="6000" b="1" dirty="0">
                <a:solidFill>
                  <a:schemeClr val="bg1"/>
                </a:solidFill>
              </a:rPr>
              <a:t>What is the Delta Tunnel?</a:t>
            </a:r>
          </a:p>
        </p:txBody>
      </p:sp>
      <p:pic>
        <p:nvPicPr>
          <p:cNvPr id="3077" name="Picture 4">
            <a:extLst>
              <a:ext uri="{FF2B5EF4-FFF2-40B4-BE49-F238E27FC236}">
                <a16:creationId xmlns:a16="http://schemas.microsoft.com/office/drawing/2014/main" id="{BB071261-92A3-4727-A291-5DD650E8F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3450" y="5499100"/>
            <a:ext cx="5905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7EC74A-86CD-904E-D33E-7CBA1A00B6AC}"/>
              </a:ext>
            </a:extLst>
          </p:cNvPr>
          <p:cNvPicPr>
            <a:picLocks noChangeAspect="1"/>
          </p:cNvPicPr>
          <p:nvPr/>
        </p:nvPicPr>
        <p:blipFill>
          <a:blip r:embed="rId4"/>
          <a:stretch>
            <a:fillRect/>
          </a:stretch>
        </p:blipFill>
        <p:spPr>
          <a:xfrm>
            <a:off x="1249392" y="2671531"/>
            <a:ext cx="6645216" cy="1347333"/>
          </a:xfrm>
          <a:prstGeom prst="rect">
            <a:avLst/>
          </a:prstGeom>
        </p:spPr>
      </p:pic>
      <p:sp>
        <p:nvSpPr>
          <p:cNvPr id="8" name="TextBox 7">
            <a:extLst>
              <a:ext uri="{FF2B5EF4-FFF2-40B4-BE49-F238E27FC236}">
                <a16:creationId xmlns:a16="http://schemas.microsoft.com/office/drawing/2014/main" id="{3A767511-F642-4B3B-7883-9DCFBD0936CD}"/>
              </a:ext>
            </a:extLst>
          </p:cNvPr>
          <p:cNvSpPr txBox="1"/>
          <p:nvPr/>
        </p:nvSpPr>
        <p:spPr>
          <a:xfrm>
            <a:off x="838200" y="5385923"/>
            <a:ext cx="2554639" cy="707886"/>
          </a:xfrm>
          <a:prstGeom prst="rect">
            <a:avLst/>
          </a:prstGeom>
          <a:noFill/>
        </p:spPr>
        <p:txBody>
          <a:bodyPr wrap="square">
            <a:spAutoFit/>
          </a:bodyPr>
          <a:lstStyle/>
          <a:p>
            <a:r>
              <a:rPr lang="en-US" sz="2000" dirty="0"/>
              <a:t>Ryan Hernandez</a:t>
            </a:r>
          </a:p>
          <a:p>
            <a:r>
              <a:rPr lang="en-US" sz="2000" dirty="0"/>
              <a:t>Contra Costa County</a:t>
            </a:r>
          </a:p>
        </p:txBody>
      </p:sp>
      <p:sp>
        <p:nvSpPr>
          <p:cNvPr id="10" name="TextBox 9">
            <a:extLst>
              <a:ext uri="{FF2B5EF4-FFF2-40B4-BE49-F238E27FC236}">
                <a16:creationId xmlns:a16="http://schemas.microsoft.com/office/drawing/2014/main" id="{287F1202-214C-22B8-D640-2364B45E3DB2}"/>
              </a:ext>
            </a:extLst>
          </p:cNvPr>
          <p:cNvSpPr txBox="1"/>
          <p:nvPr/>
        </p:nvSpPr>
        <p:spPr>
          <a:xfrm>
            <a:off x="838200" y="4572000"/>
            <a:ext cx="7660039" cy="553998"/>
          </a:xfrm>
          <a:prstGeom prst="rect">
            <a:avLst/>
          </a:prstGeom>
          <a:noFill/>
        </p:spPr>
        <p:txBody>
          <a:bodyPr wrap="square">
            <a:spAutoFit/>
          </a:bodyPr>
          <a:lstStyle/>
          <a:p>
            <a:r>
              <a:rPr lang="en-US" sz="3000" dirty="0"/>
              <a:t>Presentation by the Delta Counties Coalition</a:t>
            </a:r>
          </a:p>
        </p:txBody>
      </p:sp>
      <p:sp>
        <p:nvSpPr>
          <p:cNvPr id="11" name="TextBox 10">
            <a:extLst>
              <a:ext uri="{FF2B5EF4-FFF2-40B4-BE49-F238E27FC236}">
                <a16:creationId xmlns:a16="http://schemas.microsoft.com/office/drawing/2014/main" id="{B3C8254A-B40F-6CF5-CE2F-3C62E71FF73F}"/>
              </a:ext>
            </a:extLst>
          </p:cNvPr>
          <p:cNvSpPr txBox="1"/>
          <p:nvPr/>
        </p:nvSpPr>
        <p:spPr>
          <a:xfrm>
            <a:off x="5751164" y="5385922"/>
            <a:ext cx="3240436" cy="707886"/>
          </a:xfrm>
          <a:prstGeom prst="rect">
            <a:avLst/>
          </a:prstGeom>
          <a:noFill/>
        </p:spPr>
        <p:txBody>
          <a:bodyPr wrap="square">
            <a:spAutoFit/>
          </a:bodyPr>
          <a:lstStyle/>
          <a:p>
            <a:r>
              <a:rPr lang="en-US" sz="2000" dirty="0"/>
              <a:t>Kelley Taber</a:t>
            </a:r>
          </a:p>
          <a:p>
            <a:r>
              <a:rPr lang="en-US" sz="2000" dirty="0" err="1"/>
              <a:t>Somach</a:t>
            </a:r>
            <a:r>
              <a:rPr lang="en-US" sz="2000" dirty="0"/>
              <a:t> Simmons &amp; Dunn</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7223DB0-19F9-4F82-ADC9-2CFF4942DD84}"/>
              </a:ext>
            </a:extLst>
          </p:cNvPr>
          <p:cNvSpPr>
            <a:spLocks noGrp="1"/>
          </p:cNvSpPr>
          <p:nvPr>
            <p:ph type="title"/>
          </p:nvPr>
        </p:nvSpPr>
        <p:spPr>
          <a:xfrm>
            <a:off x="428625" y="293688"/>
            <a:ext cx="3457575" cy="1143000"/>
          </a:xfrm>
          <a:solidFill>
            <a:srgbClr val="002060"/>
          </a:solidFill>
        </p:spPr>
        <p:txBody>
          <a:bodyPr/>
          <a:lstStyle/>
          <a:p>
            <a:pPr algn="l"/>
            <a:r>
              <a:rPr lang="en-US" altLang="en-US" b="1">
                <a:solidFill>
                  <a:schemeClr val="bg1"/>
                </a:solidFill>
              </a:rPr>
              <a:t>Flows and </a:t>
            </a:r>
            <a:br>
              <a:rPr lang="en-US" altLang="en-US" b="1">
                <a:solidFill>
                  <a:schemeClr val="bg1"/>
                </a:solidFill>
              </a:rPr>
            </a:br>
            <a:r>
              <a:rPr lang="en-US" altLang="en-US" b="1">
                <a:solidFill>
                  <a:schemeClr val="bg1"/>
                </a:solidFill>
              </a:rPr>
              <a:t>Water Quality</a:t>
            </a:r>
          </a:p>
        </p:txBody>
      </p:sp>
      <p:sp>
        <p:nvSpPr>
          <p:cNvPr id="4" name="Date Placeholder 3">
            <a:extLst>
              <a:ext uri="{FF2B5EF4-FFF2-40B4-BE49-F238E27FC236}">
                <a16:creationId xmlns:a16="http://schemas.microsoft.com/office/drawing/2014/main" id="{F85829AD-9A85-4EBB-A049-20E7C7DCBC61}"/>
              </a:ext>
            </a:extLst>
          </p:cNvPr>
          <p:cNvSpPr>
            <a:spLocks noGrp="1"/>
          </p:cNvSpPr>
          <p:nvPr>
            <p:ph type="dt" sz="quarter" idx="10"/>
          </p:nvPr>
        </p:nvSpPr>
        <p:spPr/>
        <p:txBody>
          <a:bodyPr/>
          <a:lstStyle/>
          <a:p>
            <a:pPr>
              <a:defRPr/>
            </a:pPr>
            <a:r>
              <a:rPr lang="en-US" dirty="0"/>
              <a:t>June 24, 2022</a:t>
            </a:r>
          </a:p>
        </p:txBody>
      </p:sp>
      <p:sp>
        <p:nvSpPr>
          <p:cNvPr id="11268" name="Slide Number Placeholder 5">
            <a:extLst>
              <a:ext uri="{FF2B5EF4-FFF2-40B4-BE49-F238E27FC236}">
                <a16:creationId xmlns:a16="http://schemas.microsoft.com/office/drawing/2014/main" id="{B36960E4-FC31-4CF7-90C1-791D734EB95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A0533EB-19BB-4DFD-8637-7D190E70244D}" type="slidenum">
              <a:rPr lang="en-US" altLang="en-US" sz="1200" smtClean="0">
                <a:solidFill>
                  <a:srgbClr val="898989"/>
                </a:solidFill>
                <a:latin typeface="Arial" panose="020B0604020202020204" pitchFamily="34" charset="0"/>
              </a:rPr>
              <a:pPr>
                <a:spcBef>
                  <a:spcPct val="0"/>
                </a:spcBef>
                <a:buFontTx/>
                <a:buNone/>
              </a:pPr>
              <a:t>10</a:t>
            </a:fld>
            <a:endParaRPr lang="en-US" altLang="en-US" sz="1200" dirty="0">
              <a:solidFill>
                <a:srgbClr val="898989"/>
              </a:solidFill>
              <a:latin typeface="Arial" panose="020B0604020202020204" pitchFamily="34" charset="0"/>
            </a:endParaRPr>
          </a:p>
        </p:txBody>
      </p:sp>
      <p:sp>
        <p:nvSpPr>
          <p:cNvPr id="11269" name="Footer Placeholder 4">
            <a:extLst>
              <a:ext uri="{FF2B5EF4-FFF2-40B4-BE49-F238E27FC236}">
                <a16:creationId xmlns:a16="http://schemas.microsoft.com/office/drawing/2014/main" id="{17E6BE9B-6A51-404E-A9F8-617FEBFA1E98}"/>
              </a:ext>
            </a:extLst>
          </p:cNvPr>
          <p:cNvSpPr>
            <a:spLocks noGrp="1"/>
          </p:cNvSpPr>
          <p:nvPr>
            <p:ph type="ftr" sz="quarter" idx="11"/>
          </p:nvPr>
        </p:nvSpPr>
        <p:spPr bwMode="auto">
          <a:xfrm>
            <a:off x="2975263" y="6383338"/>
            <a:ext cx="3117274" cy="322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chemeClr val="tx1">
                    <a:lumMod val="50000"/>
                    <a:lumOff val="50000"/>
                  </a:schemeClr>
                </a:solidFill>
                <a:latin typeface="Arial" panose="020B0604020202020204" pitchFamily="34" charset="0"/>
                <a:cs typeface="Arial" panose="020B0604020202020204" pitchFamily="34" charset="0"/>
              </a:rPr>
              <a:t>Delta Counties' Water Summit</a:t>
            </a:r>
          </a:p>
        </p:txBody>
      </p:sp>
      <p:pic>
        <p:nvPicPr>
          <p:cNvPr id="11270" name="Content Placeholder 6">
            <a:extLst>
              <a:ext uri="{FF2B5EF4-FFF2-40B4-BE49-F238E27FC236}">
                <a16:creationId xmlns:a16="http://schemas.microsoft.com/office/drawing/2014/main" id="{C431B004-4373-419F-BFD0-F90A7BD7D6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10025" y="134938"/>
            <a:ext cx="4856163" cy="5926137"/>
          </a:xfrm>
        </p:spPr>
      </p:pic>
      <p:pic>
        <p:nvPicPr>
          <p:cNvPr id="11271" name="Picture 2">
            <a:extLst>
              <a:ext uri="{FF2B5EF4-FFF2-40B4-BE49-F238E27FC236}">
                <a16:creationId xmlns:a16="http://schemas.microsoft.com/office/drawing/2014/main" id="{D5BDA8D7-41FD-466F-8EAF-E12AB541E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30350"/>
            <a:ext cx="3298825"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a:extLst>
              <a:ext uri="{FF2B5EF4-FFF2-40B4-BE49-F238E27FC236}">
                <a16:creationId xmlns:a16="http://schemas.microsoft.com/office/drawing/2014/main" id="{84C4A5DA-7474-4837-AD89-148B6F5C1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13" y="5818188"/>
            <a:ext cx="44259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DFDCF80-91EB-43BC-8743-C57951EE5CEB}"/>
              </a:ext>
            </a:extLst>
          </p:cNvPr>
          <p:cNvSpPr>
            <a:spLocks noGrp="1"/>
          </p:cNvSpPr>
          <p:nvPr>
            <p:ph type="title"/>
          </p:nvPr>
        </p:nvSpPr>
        <p:spPr>
          <a:solidFill>
            <a:srgbClr val="002060"/>
          </a:solidFill>
        </p:spPr>
        <p:txBody>
          <a:bodyPr/>
          <a:lstStyle/>
          <a:p>
            <a:r>
              <a:rPr lang="en-US" altLang="en-US" b="1" dirty="0">
                <a:solidFill>
                  <a:schemeClr val="bg1"/>
                </a:solidFill>
              </a:rPr>
              <a:t>Keep Water Flowing </a:t>
            </a:r>
            <a:br>
              <a:rPr lang="en-US" altLang="en-US" b="1" dirty="0">
                <a:solidFill>
                  <a:schemeClr val="bg1"/>
                </a:solidFill>
              </a:rPr>
            </a:br>
            <a:r>
              <a:rPr lang="en-US" altLang="en-US" b="1" dirty="0">
                <a:solidFill>
                  <a:schemeClr val="bg1"/>
                </a:solidFill>
              </a:rPr>
              <a:t>Through the Delta </a:t>
            </a:r>
          </a:p>
        </p:txBody>
      </p:sp>
      <p:sp>
        <p:nvSpPr>
          <p:cNvPr id="4" name="Date Placeholder 3">
            <a:extLst>
              <a:ext uri="{FF2B5EF4-FFF2-40B4-BE49-F238E27FC236}">
                <a16:creationId xmlns:a16="http://schemas.microsoft.com/office/drawing/2014/main" id="{2889D86C-CB48-45E5-89EE-61FE657592A3}"/>
              </a:ext>
            </a:extLst>
          </p:cNvPr>
          <p:cNvSpPr>
            <a:spLocks noGrp="1"/>
          </p:cNvSpPr>
          <p:nvPr>
            <p:ph type="dt" sz="quarter" idx="10"/>
          </p:nvPr>
        </p:nvSpPr>
        <p:spPr>
          <a:xfrm>
            <a:off x="381000" y="6400800"/>
            <a:ext cx="2133600" cy="365125"/>
          </a:xfrm>
        </p:spPr>
        <p:txBody>
          <a:bodyPr/>
          <a:lstStyle/>
          <a:p>
            <a:pPr>
              <a:defRPr/>
            </a:pPr>
            <a:r>
              <a:rPr lang="en-US" dirty="0"/>
              <a:t>June 24, 2022</a:t>
            </a:r>
          </a:p>
        </p:txBody>
      </p:sp>
      <p:sp>
        <p:nvSpPr>
          <p:cNvPr id="14340" name="Slide Number Placeholder 5">
            <a:extLst>
              <a:ext uri="{FF2B5EF4-FFF2-40B4-BE49-F238E27FC236}">
                <a16:creationId xmlns:a16="http://schemas.microsoft.com/office/drawing/2014/main" id="{B1A503FA-15A0-4C67-9AA5-FE0AB185C5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7D280A-4713-4B1F-97D8-A0DFA2EED961}" type="slidenum">
              <a:rPr lang="en-US" altLang="en-US" sz="1200" smtClean="0">
                <a:solidFill>
                  <a:srgbClr val="898989"/>
                </a:solidFill>
                <a:latin typeface="Arial" panose="020B0604020202020204" pitchFamily="34" charset="0"/>
              </a:rPr>
              <a:pPr>
                <a:spcBef>
                  <a:spcPct val="0"/>
                </a:spcBef>
                <a:buFontTx/>
                <a:buNone/>
              </a:pPr>
              <a:t>11</a:t>
            </a:fld>
            <a:endParaRPr lang="en-US" altLang="en-US" sz="1200" dirty="0">
              <a:solidFill>
                <a:srgbClr val="898989"/>
              </a:solidFill>
              <a:latin typeface="Arial" panose="020B0604020202020204" pitchFamily="34" charset="0"/>
            </a:endParaRPr>
          </a:p>
        </p:txBody>
      </p:sp>
      <p:sp>
        <p:nvSpPr>
          <p:cNvPr id="7173" name="Content Placeholder 8">
            <a:extLst>
              <a:ext uri="{FF2B5EF4-FFF2-40B4-BE49-F238E27FC236}">
                <a16:creationId xmlns:a16="http://schemas.microsoft.com/office/drawing/2014/main" id="{16D5B87D-F43D-46B8-98A0-E2E2FF68E68D}"/>
              </a:ext>
            </a:extLst>
          </p:cNvPr>
          <p:cNvSpPr>
            <a:spLocks noGrp="1"/>
          </p:cNvSpPr>
          <p:nvPr>
            <p:ph idx="1"/>
          </p:nvPr>
        </p:nvSpPr>
        <p:spPr>
          <a:xfrm>
            <a:off x="457200" y="1905000"/>
            <a:ext cx="8229600" cy="3810000"/>
          </a:xfrm>
        </p:spPr>
        <p:txBody>
          <a:bodyPr/>
          <a:lstStyle/>
          <a:p>
            <a:pPr>
              <a:defRPr/>
            </a:pPr>
            <a:r>
              <a:rPr lang="en-US" altLang="en-US" dirty="0"/>
              <a:t>Tunnel is a threat</a:t>
            </a:r>
          </a:p>
          <a:p>
            <a:pPr>
              <a:defRPr/>
            </a:pPr>
            <a:r>
              <a:rPr lang="en-US" altLang="en-US" dirty="0"/>
              <a:t>Takes fresh water, bypassing the ecosystem = less water </a:t>
            </a:r>
            <a:r>
              <a:rPr lang="en-US" altLang="en-US" u="sng" dirty="0"/>
              <a:t>through</a:t>
            </a:r>
            <a:r>
              <a:rPr lang="en-US" altLang="en-US" dirty="0"/>
              <a:t> the Delta</a:t>
            </a:r>
          </a:p>
          <a:p>
            <a:pPr>
              <a:defRPr/>
            </a:pPr>
            <a:r>
              <a:rPr lang="en-US" altLang="en-US" dirty="0"/>
              <a:t>Improves export water quality at expense of water quality for Delta residents, farming</a:t>
            </a:r>
          </a:p>
          <a:p>
            <a:pPr>
              <a:defRPr/>
            </a:pPr>
            <a:r>
              <a:rPr lang="en-US" altLang="en-US" dirty="0"/>
              <a:t>A tunnel provides no incentive to help protect and improve water quality in the Delta</a:t>
            </a:r>
          </a:p>
          <a:p>
            <a:pPr marL="0" indent="0">
              <a:buFont typeface="Arial" panose="020B0604020202020204" pitchFamily="34" charset="0"/>
              <a:buNone/>
              <a:defRPr/>
            </a:pPr>
            <a:endParaRPr lang="en-US" altLang="en-US" dirty="0"/>
          </a:p>
          <a:p>
            <a:pPr>
              <a:defRPr/>
            </a:pPr>
            <a:endParaRPr lang="en-US" altLang="en-US" dirty="0"/>
          </a:p>
        </p:txBody>
      </p:sp>
      <p:sp>
        <p:nvSpPr>
          <p:cNvPr id="14342" name="Footer Placeholder 4">
            <a:extLst>
              <a:ext uri="{FF2B5EF4-FFF2-40B4-BE49-F238E27FC236}">
                <a16:creationId xmlns:a16="http://schemas.microsoft.com/office/drawing/2014/main" id="{CEE08E62-3316-468B-BCBD-37A2E6EED9CB}"/>
              </a:ext>
            </a:extLst>
          </p:cNvPr>
          <p:cNvSpPr>
            <a:spLocks noGrp="1"/>
          </p:cNvSpPr>
          <p:nvPr>
            <p:ph type="ftr" sz="quarter" idx="11"/>
          </p:nvPr>
        </p:nvSpPr>
        <p:spPr bwMode="auto">
          <a:xfrm>
            <a:off x="2840038" y="6400800"/>
            <a:ext cx="3429000" cy="32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chemeClr val="tx1">
                    <a:lumMod val="50000"/>
                    <a:lumOff val="50000"/>
                  </a:schemeClr>
                </a:solidFill>
                <a:latin typeface="Arial" panose="020B0604020202020204" pitchFamily="34" charset="0"/>
                <a:cs typeface="Arial" panose="020B0604020202020204" pitchFamily="34" charset="0"/>
              </a:rPr>
              <a:t>Delta Counties' Water Summit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9F21A1-F872-3EB4-8F28-759159E5604E}"/>
              </a:ext>
            </a:extLst>
          </p:cNvPr>
          <p:cNvPicPr>
            <a:picLocks noChangeAspect="1"/>
          </p:cNvPicPr>
          <p:nvPr/>
        </p:nvPicPr>
        <p:blipFill rotWithShape="1">
          <a:blip r:embed="rId3"/>
          <a:srcRect l="18093" t="4808" r="40017" b="30544"/>
          <a:stretch/>
        </p:blipFill>
        <p:spPr>
          <a:xfrm>
            <a:off x="2806735" y="457200"/>
            <a:ext cx="6076950" cy="594360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ACF65FF-15E5-3946-292D-B0E47F5E6DD4}"/>
              </a:ext>
            </a:extLst>
          </p:cNvPr>
          <p:cNvSpPr txBox="1"/>
          <p:nvPr/>
        </p:nvSpPr>
        <p:spPr>
          <a:xfrm>
            <a:off x="304800" y="2434201"/>
            <a:ext cx="3200400" cy="3742762"/>
          </a:xfrm>
          <a:prstGeom prst="rect">
            <a:avLst/>
          </a:prstGeom>
        </p:spPr>
        <p:txBody>
          <a:bodyPr vert="horz" lIns="91440" tIns="45720" rIns="91440" bIns="45720" rtlCol="0">
            <a:noAutofit/>
          </a:bodyPr>
          <a:lstStyle/>
          <a:p>
            <a:pPr eaLnBrk="1" hangingPunct="1">
              <a:lnSpc>
                <a:spcPct val="90000"/>
              </a:lnSpc>
              <a:spcAft>
                <a:spcPts val="600"/>
              </a:spcAft>
            </a:pPr>
            <a:r>
              <a:rPr lang="en-US" sz="2400" b="1" dirty="0">
                <a:latin typeface="+mn-lt"/>
              </a:rPr>
              <a:t>14 years of construction </a:t>
            </a:r>
          </a:p>
          <a:p>
            <a:pPr marL="285750" indent="-228600" eaLnBrk="1" hangingPunct="1">
              <a:lnSpc>
                <a:spcPct val="90000"/>
              </a:lnSpc>
              <a:spcAft>
                <a:spcPts val="600"/>
              </a:spcAft>
              <a:buFont typeface="Arial" panose="020B0604020202020204" pitchFamily="34" charset="0"/>
              <a:buChar char="•"/>
            </a:pPr>
            <a:r>
              <a:rPr lang="en-US" sz="2400" dirty="0">
                <a:latin typeface="+mn-lt"/>
              </a:rPr>
              <a:t>Air quality</a:t>
            </a:r>
          </a:p>
          <a:p>
            <a:pPr marL="285750" indent="-228600" eaLnBrk="1" hangingPunct="1">
              <a:lnSpc>
                <a:spcPct val="90000"/>
              </a:lnSpc>
              <a:spcAft>
                <a:spcPts val="600"/>
              </a:spcAft>
              <a:buFont typeface="Arial" panose="020B0604020202020204" pitchFamily="34" charset="0"/>
              <a:buChar char="•"/>
            </a:pPr>
            <a:r>
              <a:rPr lang="en-US" sz="2400" dirty="0">
                <a:latin typeface="+mn-lt"/>
              </a:rPr>
              <a:t>Noise </a:t>
            </a:r>
          </a:p>
          <a:p>
            <a:pPr marL="285750" indent="-228600" eaLnBrk="1" hangingPunct="1">
              <a:lnSpc>
                <a:spcPct val="90000"/>
              </a:lnSpc>
              <a:spcAft>
                <a:spcPts val="600"/>
              </a:spcAft>
              <a:buFont typeface="Arial" panose="020B0604020202020204" pitchFamily="34" charset="0"/>
              <a:buChar char="•"/>
            </a:pPr>
            <a:r>
              <a:rPr lang="en-US" sz="2400" dirty="0">
                <a:latin typeface="+mn-lt"/>
              </a:rPr>
              <a:t>Road, traffic, emergency access</a:t>
            </a:r>
          </a:p>
          <a:p>
            <a:pPr marL="285750" indent="-228600" eaLnBrk="1" hangingPunct="1">
              <a:lnSpc>
                <a:spcPct val="90000"/>
              </a:lnSpc>
              <a:spcAft>
                <a:spcPts val="600"/>
              </a:spcAft>
              <a:buFont typeface="Arial" panose="020B0604020202020204" pitchFamily="34" charset="0"/>
              <a:buChar char="•"/>
            </a:pPr>
            <a:r>
              <a:rPr lang="en-US" sz="2400" dirty="0">
                <a:latin typeface="+mn-lt"/>
              </a:rPr>
              <a:t>Community &amp; business disruption</a:t>
            </a:r>
          </a:p>
          <a:p>
            <a:pPr marL="285750" indent="-228600" eaLnBrk="1" hangingPunct="1">
              <a:lnSpc>
                <a:spcPct val="90000"/>
              </a:lnSpc>
              <a:spcAft>
                <a:spcPts val="600"/>
              </a:spcAft>
              <a:buFont typeface="Arial" panose="020B0604020202020204" pitchFamily="34" charset="0"/>
              <a:buChar char="•"/>
            </a:pPr>
            <a:r>
              <a:rPr lang="en-US" sz="2400" dirty="0">
                <a:latin typeface="+mn-lt"/>
              </a:rPr>
              <a:t>Economic loss</a:t>
            </a:r>
          </a:p>
          <a:p>
            <a:pPr marL="285750" indent="-228600" eaLnBrk="1" hangingPunct="1">
              <a:lnSpc>
                <a:spcPct val="90000"/>
              </a:lnSpc>
              <a:spcAft>
                <a:spcPts val="600"/>
              </a:spcAft>
              <a:buFont typeface="Arial" panose="020B0604020202020204" pitchFamily="34" charset="0"/>
              <a:buChar char="•"/>
            </a:pPr>
            <a:endParaRPr lang="en-US" sz="2400" dirty="0">
              <a:latin typeface="+mn-lt"/>
            </a:endParaRPr>
          </a:p>
        </p:txBody>
      </p:sp>
      <p:sp>
        <p:nvSpPr>
          <p:cNvPr id="17" name="Title 1">
            <a:extLst>
              <a:ext uri="{FF2B5EF4-FFF2-40B4-BE49-F238E27FC236}">
                <a16:creationId xmlns:a16="http://schemas.microsoft.com/office/drawing/2014/main" id="{F2DE83BA-FAF6-648B-DDBE-7FC56E6D2D17}"/>
              </a:ext>
            </a:extLst>
          </p:cNvPr>
          <p:cNvSpPr txBox="1">
            <a:spLocks/>
          </p:cNvSpPr>
          <p:nvPr/>
        </p:nvSpPr>
        <p:spPr>
          <a:xfrm>
            <a:off x="304800" y="304800"/>
            <a:ext cx="2895600" cy="1905000"/>
          </a:xfrm>
          <a:prstGeom prst="rect">
            <a:avLst/>
          </a:prstGeom>
          <a:solidFill>
            <a:srgbClr val="002060"/>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b="1" dirty="0">
                <a:solidFill>
                  <a:schemeClr val="bg1"/>
                </a:solidFill>
              </a:rPr>
              <a:t>Tunnel Impacts…</a:t>
            </a:r>
          </a:p>
        </p:txBody>
      </p:sp>
      <p:sp>
        <p:nvSpPr>
          <p:cNvPr id="2" name="Date Placeholder 1">
            <a:extLst>
              <a:ext uri="{FF2B5EF4-FFF2-40B4-BE49-F238E27FC236}">
                <a16:creationId xmlns:a16="http://schemas.microsoft.com/office/drawing/2014/main" id="{EA7C47B7-949E-C716-4CC2-9329BE7B26CF}"/>
              </a:ext>
            </a:extLst>
          </p:cNvPr>
          <p:cNvSpPr>
            <a:spLocks noGrp="1"/>
          </p:cNvSpPr>
          <p:nvPr>
            <p:ph type="dt" sz="half" idx="10"/>
          </p:nvPr>
        </p:nvSpPr>
        <p:spPr/>
        <p:txBody>
          <a:bodyPr/>
          <a:lstStyle/>
          <a:p>
            <a:pPr>
              <a:defRPr/>
            </a:pPr>
            <a:r>
              <a:rPr lang="en-US" dirty="0"/>
              <a:t>June 24, 2022</a:t>
            </a:r>
          </a:p>
        </p:txBody>
      </p:sp>
      <p:sp>
        <p:nvSpPr>
          <p:cNvPr id="4" name="Footer Placeholder 3">
            <a:extLst>
              <a:ext uri="{FF2B5EF4-FFF2-40B4-BE49-F238E27FC236}">
                <a16:creationId xmlns:a16="http://schemas.microsoft.com/office/drawing/2014/main" id="{C58DC70B-E429-3809-5C40-CC69B96A83A0}"/>
              </a:ext>
            </a:extLst>
          </p:cNvPr>
          <p:cNvSpPr>
            <a:spLocks noGrp="1"/>
          </p:cNvSpPr>
          <p:nvPr>
            <p:ph type="ftr" sz="quarter" idx="11"/>
          </p:nvPr>
        </p:nvSpPr>
        <p:spPr/>
        <p:txBody>
          <a:bodyPr/>
          <a:lstStyle/>
          <a:p>
            <a:pPr>
              <a:defRPr/>
            </a:pPr>
            <a:r>
              <a:rPr lang="en-US" dirty="0"/>
              <a:t>Delta Counties' Water Summit</a:t>
            </a:r>
          </a:p>
        </p:txBody>
      </p:sp>
      <p:sp>
        <p:nvSpPr>
          <p:cNvPr id="5" name="Slide Number Placeholder 4">
            <a:extLst>
              <a:ext uri="{FF2B5EF4-FFF2-40B4-BE49-F238E27FC236}">
                <a16:creationId xmlns:a16="http://schemas.microsoft.com/office/drawing/2014/main" id="{7247BDEF-733F-99B5-B560-3F9D90987DBE}"/>
              </a:ext>
            </a:extLst>
          </p:cNvPr>
          <p:cNvSpPr>
            <a:spLocks noGrp="1"/>
          </p:cNvSpPr>
          <p:nvPr>
            <p:ph type="sldNum" sz="quarter" idx="12"/>
          </p:nvPr>
        </p:nvSpPr>
        <p:spPr/>
        <p:txBody>
          <a:bodyPr/>
          <a:lstStyle/>
          <a:p>
            <a:pPr>
              <a:defRPr/>
            </a:pPr>
            <a:fld id="{11F837B6-E333-4A7B-A91A-E85963763E77}" type="slidenum">
              <a:rPr lang="en-US" altLang="en-US" smtClean="0"/>
              <a:pPr>
                <a:defRPr/>
              </a:pPr>
              <a:t>12</a:t>
            </a:fld>
            <a:endParaRPr lang="en-US" altLang="en-US" dirty="0"/>
          </a:p>
        </p:txBody>
      </p:sp>
    </p:spTree>
    <p:extLst>
      <p:ext uri="{BB962C8B-B14F-4D97-AF65-F5344CB8AC3E}">
        <p14:creationId xmlns:p14="http://schemas.microsoft.com/office/powerpoint/2010/main" val="2336466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ACF65FF-15E5-3946-292D-B0E47F5E6DD4}"/>
              </a:ext>
            </a:extLst>
          </p:cNvPr>
          <p:cNvSpPr txBox="1"/>
          <p:nvPr/>
        </p:nvSpPr>
        <p:spPr>
          <a:xfrm>
            <a:off x="304800" y="2434201"/>
            <a:ext cx="3200400" cy="3742762"/>
          </a:xfrm>
          <a:prstGeom prst="rect">
            <a:avLst/>
          </a:prstGeom>
        </p:spPr>
        <p:txBody>
          <a:bodyPr vert="horz" lIns="91440" tIns="45720" rIns="91440" bIns="45720" rtlCol="0">
            <a:noAutofit/>
          </a:bodyPr>
          <a:lstStyle/>
          <a:p>
            <a:pPr eaLnBrk="1" hangingPunct="1">
              <a:lnSpc>
                <a:spcPct val="90000"/>
              </a:lnSpc>
              <a:spcAft>
                <a:spcPts val="600"/>
              </a:spcAft>
            </a:pPr>
            <a:r>
              <a:rPr lang="en-US" sz="2400" b="1" dirty="0">
                <a:latin typeface="+mn-lt"/>
              </a:rPr>
              <a:t>14 years of construction </a:t>
            </a:r>
          </a:p>
          <a:p>
            <a:pPr marL="285750" indent="-228600" eaLnBrk="1" hangingPunct="1">
              <a:lnSpc>
                <a:spcPct val="90000"/>
              </a:lnSpc>
              <a:spcAft>
                <a:spcPts val="600"/>
              </a:spcAft>
              <a:buFont typeface="Arial" panose="020B0604020202020204" pitchFamily="34" charset="0"/>
              <a:buChar char="•"/>
            </a:pPr>
            <a:r>
              <a:rPr lang="en-US" sz="2400" dirty="0">
                <a:latin typeface="+mn-lt"/>
              </a:rPr>
              <a:t>Historical communities</a:t>
            </a:r>
          </a:p>
          <a:p>
            <a:pPr marL="285750" indent="-228600" eaLnBrk="1" hangingPunct="1">
              <a:lnSpc>
                <a:spcPct val="90000"/>
              </a:lnSpc>
              <a:spcAft>
                <a:spcPts val="600"/>
              </a:spcAft>
              <a:buFont typeface="Arial" panose="020B0604020202020204" pitchFamily="34" charset="0"/>
              <a:buChar char="•"/>
            </a:pPr>
            <a:r>
              <a:rPr lang="en-US" sz="2400" dirty="0">
                <a:latin typeface="+mn-lt"/>
              </a:rPr>
              <a:t>Recreational &amp; waterway impacts </a:t>
            </a:r>
          </a:p>
          <a:p>
            <a:pPr marL="285750" indent="-228600" eaLnBrk="1" hangingPunct="1">
              <a:lnSpc>
                <a:spcPct val="90000"/>
              </a:lnSpc>
              <a:spcAft>
                <a:spcPts val="600"/>
              </a:spcAft>
              <a:buFont typeface="Arial" panose="020B0604020202020204" pitchFamily="34" charset="0"/>
              <a:buChar char="•"/>
            </a:pPr>
            <a:r>
              <a:rPr lang="en-US" sz="2400" dirty="0">
                <a:latin typeface="+mn-lt"/>
              </a:rPr>
              <a:t>Agricultural land conversions for massive intakes &amp; accesses</a:t>
            </a:r>
          </a:p>
        </p:txBody>
      </p:sp>
      <p:sp>
        <p:nvSpPr>
          <p:cNvPr id="17" name="Title 1">
            <a:extLst>
              <a:ext uri="{FF2B5EF4-FFF2-40B4-BE49-F238E27FC236}">
                <a16:creationId xmlns:a16="http://schemas.microsoft.com/office/drawing/2014/main" id="{F2DE83BA-FAF6-648B-DDBE-7FC56E6D2D17}"/>
              </a:ext>
            </a:extLst>
          </p:cNvPr>
          <p:cNvSpPr txBox="1">
            <a:spLocks/>
          </p:cNvSpPr>
          <p:nvPr/>
        </p:nvSpPr>
        <p:spPr>
          <a:xfrm>
            <a:off x="304800" y="304800"/>
            <a:ext cx="2895600" cy="1905000"/>
          </a:xfrm>
          <a:prstGeom prst="rect">
            <a:avLst/>
          </a:prstGeom>
          <a:solidFill>
            <a:srgbClr val="002060"/>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b="1" dirty="0">
                <a:solidFill>
                  <a:schemeClr val="bg1"/>
                </a:solidFill>
              </a:rPr>
              <a:t>Tunnel Impacts…</a:t>
            </a:r>
          </a:p>
        </p:txBody>
      </p:sp>
      <p:pic>
        <p:nvPicPr>
          <p:cNvPr id="7" name="Picture 6" descr="Road trip to Locke: Uncovering the history of Chinese Americans in  Sacramento-San Joaquin Delta - ABC7 San Francisco">
            <a:extLst>
              <a:ext uri="{FF2B5EF4-FFF2-40B4-BE49-F238E27FC236}">
                <a16:creationId xmlns:a16="http://schemas.microsoft.com/office/drawing/2014/main" id="{1DB8FC1D-3AAD-F930-0F50-5618015E55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8114" y="134833"/>
            <a:ext cx="4526661" cy="2545536"/>
          </a:xfrm>
          <a:prstGeom prst="rect">
            <a:avLst/>
          </a:prstGeom>
          <a:ln>
            <a:noFill/>
          </a:ln>
          <a:effectLst>
            <a:outerShdw blurRad="292100" dist="139700" dir="2700000" algn="tl" rotWithShape="0">
              <a:srgbClr val="333333">
                <a:alpha val="65000"/>
              </a:srgbClr>
            </a:outerShdw>
          </a:effectLst>
        </p:spPr>
      </p:pic>
      <p:pic>
        <p:nvPicPr>
          <p:cNvPr id="4" name="Picture 3" descr="A picture containing nature, shore&#10;&#10;Description automatically generated">
            <a:extLst>
              <a:ext uri="{FF2B5EF4-FFF2-40B4-BE49-F238E27FC236}">
                <a16:creationId xmlns:a16="http://schemas.microsoft.com/office/drawing/2014/main" id="{315D28BC-D5D7-27FD-B2FD-C947754B87E5}"/>
              </a:ext>
            </a:extLst>
          </p:cNvPr>
          <p:cNvPicPr>
            <a:picLocks noChangeAspect="1"/>
          </p:cNvPicPr>
          <p:nvPr/>
        </p:nvPicPr>
        <p:blipFill rotWithShape="1">
          <a:blip r:embed="rId4">
            <a:extLst>
              <a:ext uri="{28A0092B-C50C-407E-A947-70E740481C1C}">
                <a14:useLocalDpi xmlns:a14="http://schemas.microsoft.com/office/drawing/2010/main" val="0"/>
              </a:ext>
            </a:extLst>
          </a:blip>
          <a:srcRect t="1153" b="8324"/>
          <a:stretch/>
        </p:blipFill>
        <p:spPr>
          <a:xfrm>
            <a:off x="3276600" y="2815201"/>
            <a:ext cx="5749902" cy="3890399"/>
          </a:xfrm>
          <a:prstGeom prst="rect">
            <a:avLst/>
          </a:prstGeom>
        </p:spPr>
      </p:pic>
      <p:sp>
        <p:nvSpPr>
          <p:cNvPr id="5" name="Date Placeholder 4">
            <a:extLst>
              <a:ext uri="{FF2B5EF4-FFF2-40B4-BE49-F238E27FC236}">
                <a16:creationId xmlns:a16="http://schemas.microsoft.com/office/drawing/2014/main" id="{D89F70C2-B2FE-3829-27D3-271B9338D4B8}"/>
              </a:ext>
            </a:extLst>
          </p:cNvPr>
          <p:cNvSpPr>
            <a:spLocks noGrp="1"/>
          </p:cNvSpPr>
          <p:nvPr>
            <p:ph type="dt" sz="half" idx="10"/>
          </p:nvPr>
        </p:nvSpPr>
        <p:spPr/>
        <p:txBody>
          <a:bodyPr/>
          <a:lstStyle/>
          <a:p>
            <a:pPr>
              <a:defRPr/>
            </a:pPr>
            <a:r>
              <a:rPr lang="en-US" dirty="0"/>
              <a:t>June 24, 2022</a:t>
            </a:r>
          </a:p>
        </p:txBody>
      </p:sp>
      <p:sp>
        <p:nvSpPr>
          <p:cNvPr id="6" name="Footer Placeholder 5">
            <a:extLst>
              <a:ext uri="{FF2B5EF4-FFF2-40B4-BE49-F238E27FC236}">
                <a16:creationId xmlns:a16="http://schemas.microsoft.com/office/drawing/2014/main" id="{CED47443-35C0-E23F-DBBF-93B755F88339}"/>
              </a:ext>
            </a:extLst>
          </p:cNvPr>
          <p:cNvSpPr>
            <a:spLocks noGrp="1"/>
          </p:cNvSpPr>
          <p:nvPr>
            <p:ph type="ftr" sz="quarter" idx="11"/>
          </p:nvPr>
        </p:nvSpPr>
        <p:spPr/>
        <p:txBody>
          <a:bodyPr/>
          <a:lstStyle/>
          <a:p>
            <a:pPr>
              <a:defRPr/>
            </a:pPr>
            <a:r>
              <a:rPr lang="en-US" dirty="0"/>
              <a:t>Delta Counties' Water Summit</a:t>
            </a:r>
          </a:p>
        </p:txBody>
      </p:sp>
      <p:sp>
        <p:nvSpPr>
          <p:cNvPr id="10" name="Slide Number Placeholder 9">
            <a:extLst>
              <a:ext uri="{FF2B5EF4-FFF2-40B4-BE49-F238E27FC236}">
                <a16:creationId xmlns:a16="http://schemas.microsoft.com/office/drawing/2014/main" id="{7D165B18-2CC3-C903-99C8-310F45D9F4C0}"/>
              </a:ext>
            </a:extLst>
          </p:cNvPr>
          <p:cNvSpPr>
            <a:spLocks noGrp="1"/>
          </p:cNvSpPr>
          <p:nvPr>
            <p:ph type="sldNum" sz="quarter" idx="12"/>
          </p:nvPr>
        </p:nvSpPr>
        <p:spPr/>
        <p:txBody>
          <a:bodyPr/>
          <a:lstStyle/>
          <a:p>
            <a:pPr>
              <a:defRPr/>
            </a:pPr>
            <a:fld id="{11F837B6-E333-4A7B-A91A-E85963763E77}" type="slidenum">
              <a:rPr lang="en-US" altLang="en-US" smtClean="0"/>
              <a:pPr>
                <a:defRPr/>
              </a:pPr>
              <a:t>13</a:t>
            </a:fld>
            <a:endParaRPr lang="en-US" altLang="en-US" dirty="0"/>
          </a:p>
        </p:txBody>
      </p:sp>
    </p:spTree>
    <p:extLst>
      <p:ext uri="{BB962C8B-B14F-4D97-AF65-F5344CB8AC3E}">
        <p14:creationId xmlns:p14="http://schemas.microsoft.com/office/powerpoint/2010/main" val="11034698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ACF65FF-15E5-3946-292D-B0E47F5E6DD4}"/>
              </a:ext>
            </a:extLst>
          </p:cNvPr>
          <p:cNvSpPr txBox="1"/>
          <p:nvPr/>
        </p:nvSpPr>
        <p:spPr>
          <a:xfrm>
            <a:off x="304800" y="2434201"/>
            <a:ext cx="3200400" cy="3742762"/>
          </a:xfrm>
          <a:prstGeom prst="rect">
            <a:avLst/>
          </a:prstGeom>
        </p:spPr>
        <p:txBody>
          <a:bodyPr vert="horz" lIns="91440" tIns="45720" rIns="91440" bIns="45720" rtlCol="0">
            <a:noAutofit/>
          </a:bodyPr>
          <a:lstStyle/>
          <a:p>
            <a:pPr eaLnBrk="1" hangingPunct="1">
              <a:lnSpc>
                <a:spcPct val="90000"/>
              </a:lnSpc>
              <a:spcAft>
                <a:spcPts val="600"/>
              </a:spcAft>
            </a:pPr>
            <a:endParaRPr lang="en-US" sz="2400" dirty="0">
              <a:latin typeface="+mn-lt"/>
            </a:endParaRPr>
          </a:p>
        </p:txBody>
      </p:sp>
      <p:sp>
        <p:nvSpPr>
          <p:cNvPr id="17" name="Title 1">
            <a:extLst>
              <a:ext uri="{FF2B5EF4-FFF2-40B4-BE49-F238E27FC236}">
                <a16:creationId xmlns:a16="http://schemas.microsoft.com/office/drawing/2014/main" id="{F2DE83BA-FAF6-648B-DDBE-7FC56E6D2D17}"/>
              </a:ext>
            </a:extLst>
          </p:cNvPr>
          <p:cNvSpPr txBox="1">
            <a:spLocks/>
          </p:cNvSpPr>
          <p:nvPr/>
        </p:nvSpPr>
        <p:spPr>
          <a:xfrm>
            <a:off x="304800" y="304800"/>
            <a:ext cx="2895600" cy="1905000"/>
          </a:xfrm>
          <a:prstGeom prst="rect">
            <a:avLst/>
          </a:prstGeom>
          <a:solidFill>
            <a:srgbClr val="002060"/>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b="1" dirty="0">
                <a:solidFill>
                  <a:schemeClr val="bg1"/>
                </a:solidFill>
              </a:rPr>
              <a:t>Tunnel Impacts…</a:t>
            </a:r>
          </a:p>
        </p:txBody>
      </p:sp>
      <p:sp>
        <p:nvSpPr>
          <p:cNvPr id="5" name="Date Placeholder 4">
            <a:extLst>
              <a:ext uri="{FF2B5EF4-FFF2-40B4-BE49-F238E27FC236}">
                <a16:creationId xmlns:a16="http://schemas.microsoft.com/office/drawing/2014/main" id="{D89F70C2-B2FE-3829-27D3-271B9338D4B8}"/>
              </a:ext>
            </a:extLst>
          </p:cNvPr>
          <p:cNvSpPr>
            <a:spLocks noGrp="1"/>
          </p:cNvSpPr>
          <p:nvPr>
            <p:ph type="dt" sz="half" idx="10"/>
          </p:nvPr>
        </p:nvSpPr>
        <p:spPr/>
        <p:txBody>
          <a:bodyPr/>
          <a:lstStyle/>
          <a:p>
            <a:pPr>
              <a:defRPr/>
            </a:pPr>
            <a:r>
              <a:rPr lang="en-US" dirty="0"/>
              <a:t>June 24, 2022</a:t>
            </a:r>
          </a:p>
        </p:txBody>
      </p:sp>
      <p:sp>
        <p:nvSpPr>
          <p:cNvPr id="6" name="Footer Placeholder 5">
            <a:extLst>
              <a:ext uri="{FF2B5EF4-FFF2-40B4-BE49-F238E27FC236}">
                <a16:creationId xmlns:a16="http://schemas.microsoft.com/office/drawing/2014/main" id="{CED47443-35C0-E23F-DBBF-93B755F88339}"/>
              </a:ext>
            </a:extLst>
          </p:cNvPr>
          <p:cNvSpPr>
            <a:spLocks noGrp="1"/>
          </p:cNvSpPr>
          <p:nvPr>
            <p:ph type="ftr" sz="quarter" idx="11"/>
          </p:nvPr>
        </p:nvSpPr>
        <p:spPr/>
        <p:txBody>
          <a:bodyPr/>
          <a:lstStyle/>
          <a:p>
            <a:pPr>
              <a:defRPr/>
            </a:pPr>
            <a:r>
              <a:rPr lang="en-US" dirty="0"/>
              <a:t>Delta Counties' Water Summit</a:t>
            </a:r>
          </a:p>
        </p:txBody>
      </p:sp>
      <p:sp>
        <p:nvSpPr>
          <p:cNvPr id="10" name="Slide Number Placeholder 9">
            <a:extLst>
              <a:ext uri="{FF2B5EF4-FFF2-40B4-BE49-F238E27FC236}">
                <a16:creationId xmlns:a16="http://schemas.microsoft.com/office/drawing/2014/main" id="{7D165B18-2CC3-C903-99C8-310F45D9F4C0}"/>
              </a:ext>
            </a:extLst>
          </p:cNvPr>
          <p:cNvSpPr>
            <a:spLocks noGrp="1"/>
          </p:cNvSpPr>
          <p:nvPr>
            <p:ph type="sldNum" sz="quarter" idx="12"/>
          </p:nvPr>
        </p:nvSpPr>
        <p:spPr/>
        <p:txBody>
          <a:bodyPr/>
          <a:lstStyle/>
          <a:p>
            <a:pPr>
              <a:defRPr/>
            </a:pPr>
            <a:fld id="{11F837B6-E333-4A7B-A91A-E85963763E77}" type="slidenum">
              <a:rPr lang="en-US" altLang="en-US" smtClean="0"/>
              <a:pPr>
                <a:defRPr/>
              </a:pPr>
              <a:t>14</a:t>
            </a:fld>
            <a:endParaRPr lang="en-US" altLang="en-US" dirty="0"/>
          </a:p>
        </p:txBody>
      </p:sp>
      <p:pic>
        <p:nvPicPr>
          <p:cNvPr id="4" name="Picture 3" descr="A picture containing fabric&#10;&#10;Description automatically generated">
            <a:extLst>
              <a:ext uri="{FF2B5EF4-FFF2-40B4-BE49-F238E27FC236}">
                <a16:creationId xmlns:a16="http://schemas.microsoft.com/office/drawing/2014/main" id="{85068D39-3612-2DDE-5838-46FD85E49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19206"/>
            <a:ext cx="3504773" cy="6230708"/>
          </a:xfrm>
          <a:prstGeom prst="rect">
            <a:avLst/>
          </a:prstGeom>
        </p:spPr>
      </p:pic>
      <p:pic>
        <p:nvPicPr>
          <p:cNvPr id="9" name="Picture 8" descr="Text, letter&#10;&#10;Description automatically generated">
            <a:extLst>
              <a:ext uri="{FF2B5EF4-FFF2-40B4-BE49-F238E27FC236}">
                <a16:creationId xmlns:a16="http://schemas.microsoft.com/office/drawing/2014/main" id="{8B45EFF6-3F1C-E61B-DDC5-E081F6FA1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64" y="2351087"/>
            <a:ext cx="4840699" cy="3313375"/>
          </a:xfrm>
          <a:prstGeom prst="rect">
            <a:avLst/>
          </a:prstGeom>
        </p:spPr>
      </p:pic>
      <p:sp>
        <p:nvSpPr>
          <p:cNvPr id="11" name="TextBox 10">
            <a:extLst>
              <a:ext uri="{FF2B5EF4-FFF2-40B4-BE49-F238E27FC236}">
                <a16:creationId xmlns:a16="http://schemas.microsoft.com/office/drawing/2014/main" id="{8AFB500B-0D3E-3D66-5150-9D5458EAAE9C}"/>
              </a:ext>
            </a:extLst>
          </p:cNvPr>
          <p:cNvSpPr txBox="1"/>
          <p:nvPr/>
        </p:nvSpPr>
        <p:spPr>
          <a:xfrm>
            <a:off x="5604233" y="304800"/>
            <a:ext cx="1914421" cy="2308324"/>
          </a:xfrm>
          <a:prstGeom prst="rect">
            <a:avLst/>
          </a:prstGeom>
          <a:noFill/>
        </p:spPr>
        <p:txBody>
          <a:bodyPr wrap="square" rtlCol="0">
            <a:spAutoFit/>
          </a:bodyPr>
          <a:lstStyle/>
          <a:p>
            <a:r>
              <a:rPr lang="en-US" sz="3600" b="1" dirty="0">
                <a:latin typeface="+mj-lt"/>
              </a:rPr>
              <a:t>Harmful</a:t>
            </a:r>
          </a:p>
          <a:p>
            <a:r>
              <a:rPr lang="en-US" sz="3600" b="1" dirty="0">
                <a:latin typeface="+mj-lt"/>
              </a:rPr>
              <a:t>Algal</a:t>
            </a:r>
          </a:p>
          <a:p>
            <a:r>
              <a:rPr lang="en-US" sz="3600" b="1" dirty="0">
                <a:latin typeface="+mj-lt"/>
              </a:rPr>
              <a:t>Blooms (HABs)</a:t>
            </a:r>
          </a:p>
        </p:txBody>
      </p:sp>
    </p:spTree>
    <p:extLst>
      <p:ext uri="{BB962C8B-B14F-4D97-AF65-F5344CB8AC3E}">
        <p14:creationId xmlns:p14="http://schemas.microsoft.com/office/powerpoint/2010/main" val="40480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 sky, outdoor&#10;&#10;Description automatically generated">
            <a:extLst>
              <a:ext uri="{FF2B5EF4-FFF2-40B4-BE49-F238E27FC236}">
                <a16:creationId xmlns:a16="http://schemas.microsoft.com/office/drawing/2014/main" id="{7842F909-118B-A929-C0D3-A15BC875B7C2}"/>
              </a:ext>
            </a:extLst>
          </p:cNvPr>
          <p:cNvPicPr>
            <a:picLocks noChangeAspect="1"/>
          </p:cNvPicPr>
          <p:nvPr/>
        </p:nvPicPr>
        <p:blipFill rotWithShape="1">
          <a:blip r:embed="rId3">
            <a:extLst>
              <a:ext uri="{28A0092B-C50C-407E-A947-70E740481C1C}">
                <a14:useLocalDpi xmlns:a14="http://schemas.microsoft.com/office/drawing/2010/main" val="0"/>
              </a:ext>
            </a:extLst>
          </a:blip>
          <a:srcRect l="8757" r="36666" b="9074"/>
          <a:stretch/>
        </p:blipFill>
        <p:spPr>
          <a:xfrm rot="5400000">
            <a:off x="5347279" y="2872434"/>
            <a:ext cx="2969055" cy="3709987"/>
          </a:xfrm>
          <a:prstGeom prst="rect">
            <a:avLst/>
          </a:prstGeom>
        </p:spPr>
      </p:pic>
      <p:pic>
        <p:nvPicPr>
          <p:cNvPr id="9" name="Picture 2" descr="C:\Users\Osha\Documents\Marketing\sandhill.jpg">
            <a:extLst>
              <a:ext uri="{FF2B5EF4-FFF2-40B4-BE49-F238E27FC236}">
                <a16:creationId xmlns:a16="http://schemas.microsoft.com/office/drawing/2014/main" id="{835442B7-AAC3-3EEF-22E6-DFBA4F7A6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42578"/>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Osha\Documents\Marketing\snow geese.jpg">
            <a:extLst>
              <a:ext uri="{FF2B5EF4-FFF2-40B4-BE49-F238E27FC236}">
                <a16:creationId xmlns:a16="http://schemas.microsoft.com/office/drawing/2014/main" id="{62F8132F-6B50-150C-FFFA-DE553F997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3468755"/>
            <a:ext cx="4121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8ED8995-B5B9-47D5-AFB9-24B462974369}"/>
              </a:ext>
            </a:extLst>
          </p:cNvPr>
          <p:cNvSpPr txBox="1"/>
          <p:nvPr/>
        </p:nvSpPr>
        <p:spPr>
          <a:xfrm>
            <a:off x="3962400" y="1042578"/>
            <a:ext cx="5029199" cy="4255011"/>
          </a:xfrm>
          <a:prstGeom prst="rect">
            <a:avLst/>
          </a:prstGeom>
          <a:noFill/>
        </p:spPr>
        <p:txBody>
          <a:bodyPr wrap="square" lIns="68580" tIns="34290" rIns="68580" bIns="34290" rtlCol="0" anchor="t">
            <a:spAutoFit/>
          </a:bodyPr>
          <a:lstStyle/>
          <a:p>
            <a:pPr algn="r" eaLnBrk="1" hangingPunct="1"/>
            <a:r>
              <a:rPr lang="en-US" altLang="en-US" sz="2400" b="1" dirty="0">
                <a:latin typeface="+mj-lt"/>
                <a:ea typeface="Tahoma"/>
                <a:cs typeface="Tahoma"/>
              </a:rPr>
              <a:t>Permanent Operational Impacts:</a:t>
            </a:r>
          </a:p>
          <a:p>
            <a:pPr marL="600075" lvl="1" indent="-257175">
              <a:buFont typeface="Arial" panose="020B0604020202020204" pitchFamily="34" charset="0"/>
              <a:buChar char="•"/>
            </a:pPr>
            <a:r>
              <a:rPr lang="en-US" altLang="en-US" sz="2000" dirty="0">
                <a:latin typeface="+mj-lt"/>
                <a:ea typeface="Tahoma"/>
                <a:cs typeface="Tahoma"/>
              </a:rPr>
              <a:t>Municipal and Agriculture water quality </a:t>
            </a:r>
          </a:p>
          <a:p>
            <a:pPr marL="600075" lvl="1" indent="-257175">
              <a:buFont typeface="Arial" panose="020B0604020202020204" pitchFamily="34" charset="0"/>
              <a:buChar char="•"/>
            </a:pPr>
            <a:r>
              <a:rPr lang="en-US" altLang="en-US" sz="2000" dirty="0">
                <a:latin typeface="+mj-lt"/>
                <a:ea typeface="Tahoma"/>
                <a:cs typeface="Tahoma"/>
              </a:rPr>
              <a:t>Endangered species</a:t>
            </a:r>
          </a:p>
          <a:p>
            <a:pPr marL="600075" lvl="1" indent="-257175">
              <a:buFont typeface="Arial" panose="020B0604020202020204" pitchFamily="34" charset="0"/>
              <a:buChar char="•"/>
            </a:pPr>
            <a:r>
              <a:rPr lang="en-US" altLang="en-US" sz="2000" dirty="0">
                <a:latin typeface="+mj-lt"/>
                <a:ea typeface="Tahoma"/>
                <a:cs typeface="Tahoma"/>
              </a:rPr>
              <a:t>Recreation (fishing, swimming, boating) </a:t>
            </a:r>
            <a:endParaRPr lang="en-US" altLang="en-US" sz="2000" dirty="0">
              <a:latin typeface="+mj-lt"/>
              <a:ea typeface="Tahoma" panose="020B0604030504040204" pitchFamily="34" charset="0"/>
              <a:cs typeface="Tahoma" panose="020B0604030504040204" pitchFamily="34" charset="0"/>
            </a:endParaRPr>
          </a:p>
          <a:p>
            <a:pPr marL="600075" lvl="1" indent="-257175">
              <a:buFont typeface="Arial" panose="020B0604020202020204" pitchFamily="34" charset="0"/>
              <a:buChar char="•"/>
            </a:pPr>
            <a:r>
              <a:rPr lang="en-US" altLang="en-US" sz="2000" dirty="0">
                <a:latin typeface="+mj-lt"/>
                <a:ea typeface="Tahoma"/>
                <a:cs typeface="Tahoma"/>
              </a:rPr>
              <a:t>Social impacts to Delta communities</a:t>
            </a:r>
          </a:p>
          <a:p>
            <a:pPr marL="600075" lvl="1" indent="-257175">
              <a:buFont typeface="Arial" panose="020B0604020202020204" pitchFamily="34" charset="0"/>
              <a:buChar char="•"/>
            </a:pPr>
            <a:r>
              <a:rPr lang="en-US" altLang="en-US" sz="2000" dirty="0">
                <a:latin typeface="+mj-lt"/>
                <a:ea typeface="Tahoma"/>
                <a:cs typeface="Tahoma"/>
              </a:rPr>
              <a:t>Additional loss of Delta farmland (for habitat restoration to mitigate tunnel impacts)</a:t>
            </a:r>
          </a:p>
          <a:p>
            <a:pPr eaLnBrk="1" hangingPunct="1"/>
            <a:endParaRPr lang="en-US" altLang="en-US" sz="2000" dirty="0">
              <a:latin typeface="+mj-lt"/>
              <a:ea typeface="Tahoma"/>
              <a:cs typeface="Tahoma"/>
            </a:endParaRPr>
          </a:p>
          <a:p>
            <a:pPr eaLnBrk="1" hangingPunct="1"/>
            <a:endParaRPr lang="en-US" altLang="en-US" sz="2800" b="1" dirty="0">
              <a:solidFill>
                <a:srgbClr val="FFFF00"/>
              </a:solidFill>
              <a:latin typeface="+mj-lt"/>
              <a:ea typeface="Tahoma"/>
              <a:cs typeface="Tahoma"/>
            </a:endParaRPr>
          </a:p>
          <a:p>
            <a:pPr lvl="1">
              <a:spcBef>
                <a:spcPct val="0"/>
              </a:spcBef>
            </a:pPr>
            <a:endParaRPr lang="en-US" sz="2000" dirty="0">
              <a:latin typeface="Calibri"/>
              <a:ea typeface="Tahoma"/>
              <a:cs typeface="Calibri"/>
            </a:endParaRPr>
          </a:p>
          <a:p>
            <a:pPr>
              <a:spcBef>
                <a:spcPct val="0"/>
              </a:spcBef>
            </a:pPr>
            <a:endParaRPr lang="en-US" altLang="en-US" sz="2000" dirty="0">
              <a:latin typeface="Calibri"/>
              <a:cs typeface="Arial" panose="020B0604020202020204" pitchFamily="34" charset="0"/>
            </a:endParaRPr>
          </a:p>
          <a:p>
            <a:pPr>
              <a:buClr>
                <a:srgbClr val="663300"/>
              </a:buClr>
              <a:buSzPct val="110000"/>
            </a:pPr>
            <a:endParaRPr lang="en-US" sz="2000" dirty="0">
              <a:latin typeface="Tahoma" pitchFamily="34" charset="0"/>
              <a:ea typeface="Tahoma" pitchFamily="34" charset="0"/>
              <a:cs typeface="Tahoma" pitchFamily="34" charset="0"/>
            </a:endParaRPr>
          </a:p>
        </p:txBody>
      </p:sp>
      <p:sp>
        <p:nvSpPr>
          <p:cNvPr id="7" name="Title 1">
            <a:extLst>
              <a:ext uri="{FF2B5EF4-FFF2-40B4-BE49-F238E27FC236}">
                <a16:creationId xmlns:a16="http://schemas.microsoft.com/office/drawing/2014/main" id="{655EAB0D-A3C1-7A68-0000-90F2F512966D}"/>
              </a:ext>
            </a:extLst>
          </p:cNvPr>
          <p:cNvSpPr txBox="1">
            <a:spLocks/>
          </p:cNvSpPr>
          <p:nvPr/>
        </p:nvSpPr>
        <p:spPr>
          <a:xfrm>
            <a:off x="457200" y="250416"/>
            <a:ext cx="8229600" cy="792162"/>
          </a:xfrm>
          <a:prstGeom prst="rect">
            <a:avLst/>
          </a:prstGeom>
          <a:solidFill>
            <a:srgbClr val="002060"/>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b="1" dirty="0">
                <a:solidFill>
                  <a:schemeClr val="bg1"/>
                </a:solidFill>
              </a:rPr>
              <a:t>…More Tunnel Impacts</a:t>
            </a:r>
          </a:p>
        </p:txBody>
      </p:sp>
      <p:sp>
        <p:nvSpPr>
          <p:cNvPr id="2" name="Date Placeholder 1">
            <a:extLst>
              <a:ext uri="{FF2B5EF4-FFF2-40B4-BE49-F238E27FC236}">
                <a16:creationId xmlns:a16="http://schemas.microsoft.com/office/drawing/2014/main" id="{FDAB9519-20A9-AC82-28A1-54EC03FD8350}"/>
              </a:ext>
            </a:extLst>
          </p:cNvPr>
          <p:cNvSpPr>
            <a:spLocks noGrp="1"/>
          </p:cNvSpPr>
          <p:nvPr>
            <p:ph type="dt" sz="half" idx="10"/>
          </p:nvPr>
        </p:nvSpPr>
        <p:spPr/>
        <p:txBody>
          <a:bodyPr/>
          <a:lstStyle/>
          <a:p>
            <a:pPr>
              <a:defRPr/>
            </a:pPr>
            <a:r>
              <a:rPr lang="en-US" dirty="0"/>
              <a:t>June 24, 2022</a:t>
            </a:r>
          </a:p>
        </p:txBody>
      </p:sp>
      <p:sp>
        <p:nvSpPr>
          <p:cNvPr id="3" name="Footer Placeholder 2">
            <a:extLst>
              <a:ext uri="{FF2B5EF4-FFF2-40B4-BE49-F238E27FC236}">
                <a16:creationId xmlns:a16="http://schemas.microsoft.com/office/drawing/2014/main" id="{4C7F546B-F3B1-37B4-DB35-1AEE3DF8FB8F}"/>
              </a:ext>
            </a:extLst>
          </p:cNvPr>
          <p:cNvSpPr>
            <a:spLocks noGrp="1"/>
          </p:cNvSpPr>
          <p:nvPr>
            <p:ph type="ftr" sz="quarter" idx="11"/>
          </p:nvPr>
        </p:nvSpPr>
        <p:spPr/>
        <p:txBody>
          <a:bodyPr/>
          <a:lstStyle/>
          <a:p>
            <a:pPr>
              <a:defRPr/>
            </a:pPr>
            <a:r>
              <a:rPr lang="en-US" dirty="0"/>
              <a:t>Delta Counties' Water Summit</a:t>
            </a:r>
          </a:p>
        </p:txBody>
      </p:sp>
      <p:sp>
        <p:nvSpPr>
          <p:cNvPr id="4" name="Slide Number Placeholder 3">
            <a:extLst>
              <a:ext uri="{FF2B5EF4-FFF2-40B4-BE49-F238E27FC236}">
                <a16:creationId xmlns:a16="http://schemas.microsoft.com/office/drawing/2014/main" id="{8A27764E-9100-C308-AB3A-4B0785E4E396}"/>
              </a:ext>
            </a:extLst>
          </p:cNvPr>
          <p:cNvSpPr>
            <a:spLocks noGrp="1"/>
          </p:cNvSpPr>
          <p:nvPr>
            <p:ph type="sldNum" sz="quarter" idx="12"/>
          </p:nvPr>
        </p:nvSpPr>
        <p:spPr/>
        <p:txBody>
          <a:bodyPr/>
          <a:lstStyle/>
          <a:p>
            <a:pPr>
              <a:defRPr/>
            </a:pPr>
            <a:fld id="{11F837B6-E333-4A7B-A91A-E85963763E77}" type="slidenum">
              <a:rPr lang="en-US" altLang="en-US" smtClean="0"/>
              <a:pPr>
                <a:defRPr/>
              </a:pPr>
              <a:t>15</a:t>
            </a:fld>
            <a:endParaRPr lang="en-US" altLang="en-US" dirty="0"/>
          </a:p>
        </p:txBody>
      </p:sp>
    </p:spTree>
    <p:extLst>
      <p:ext uri="{BB962C8B-B14F-4D97-AF65-F5344CB8AC3E}">
        <p14:creationId xmlns:p14="http://schemas.microsoft.com/office/powerpoint/2010/main" val="107020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DFDCF80-91EB-43BC-8743-C57951EE5CEB}"/>
              </a:ext>
            </a:extLst>
          </p:cNvPr>
          <p:cNvSpPr>
            <a:spLocks noGrp="1"/>
          </p:cNvSpPr>
          <p:nvPr>
            <p:ph type="title"/>
          </p:nvPr>
        </p:nvSpPr>
        <p:spPr>
          <a:solidFill>
            <a:srgbClr val="002060"/>
          </a:solidFill>
        </p:spPr>
        <p:txBody>
          <a:bodyPr/>
          <a:lstStyle/>
          <a:p>
            <a:r>
              <a:rPr lang="en-US" altLang="en-US" b="1" dirty="0">
                <a:solidFill>
                  <a:schemeClr val="bg1"/>
                </a:solidFill>
              </a:rPr>
              <a:t>Better Alternative: Maintain Existing Freshwater Pathway  </a:t>
            </a:r>
          </a:p>
        </p:txBody>
      </p:sp>
      <p:sp>
        <p:nvSpPr>
          <p:cNvPr id="14340" name="Slide Number Placeholder 5">
            <a:extLst>
              <a:ext uri="{FF2B5EF4-FFF2-40B4-BE49-F238E27FC236}">
                <a16:creationId xmlns:a16="http://schemas.microsoft.com/office/drawing/2014/main" id="{B1A503FA-15A0-4C67-9AA5-FE0AB185C5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7D280A-4713-4B1F-97D8-A0DFA2EED961}" type="slidenum">
              <a:rPr lang="en-US" altLang="en-US" sz="1200" smtClean="0">
                <a:solidFill>
                  <a:srgbClr val="898989"/>
                </a:solidFill>
                <a:latin typeface="Arial" panose="020B0604020202020204" pitchFamily="34" charset="0"/>
              </a:rPr>
              <a:pPr>
                <a:spcBef>
                  <a:spcPct val="0"/>
                </a:spcBef>
                <a:buFontTx/>
                <a:buNone/>
              </a:pPr>
              <a:t>16</a:t>
            </a:fld>
            <a:endParaRPr lang="en-US" altLang="en-US" sz="1200" dirty="0">
              <a:solidFill>
                <a:srgbClr val="898989"/>
              </a:solidFill>
              <a:latin typeface="Arial" panose="020B0604020202020204" pitchFamily="34" charset="0"/>
            </a:endParaRPr>
          </a:p>
        </p:txBody>
      </p:sp>
      <p:pic>
        <p:nvPicPr>
          <p:cNvPr id="8" name="Content Placeholder 5">
            <a:extLst>
              <a:ext uri="{FF2B5EF4-FFF2-40B4-BE49-F238E27FC236}">
                <a16:creationId xmlns:a16="http://schemas.microsoft.com/office/drawing/2014/main" id="{AA39AA8A-B55A-EDDC-8F00-928402F342B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81" r="31606" b="1306"/>
          <a:stretch/>
        </p:blipFill>
        <p:spPr>
          <a:xfrm>
            <a:off x="457200" y="1440498"/>
            <a:ext cx="4533332" cy="4754562"/>
          </a:xfrm>
        </p:spPr>
      </p:pic>
      <p:sp>
        <p:nvSpPr>
          <p:cNvPr id="6" name="Date Placeholder 5">
            <a:extLst>
              <a:ext uri="{FF2B5EF4-FFF2-40B4-BE49-F238E27FC236}">
                <a16:creationId xmlns:a16="http://schemas.microsoft.com/office/drawing/2014/main" id="{F85FA6EB-7370-7EE4-1161-16C065D18A3B}"/>
              </a:ext>
            </a:extLst>
          </p:cNvPr>
          <p:cNvSpPr>
            <a:spLocks noGrp="1"/>
          </p:cNvSpPr>
          <p:nvPr>
            <p:ph type="dt" sz="half" idx="10"/>
          </p:nvPr>
        </p:nvSpPr>
        <p:spPr/>
        <p:txBody>
          <a:bodyPr/>
          <a:lstStyle/>
          <a:p>
            <a:pPr>
              <a:defRPr/>
            </a:pPr>
            <a:r>
              <a:rPr lang="en-US" dirty="0"/>
              <a:t>June 24, 2022</a:t>
            </a:r>
          </a:p>
        </p:txBody>
      </p:sp>
      <p:sp>
        <p:nvSpPr>
          <p:cNvPr id="7" name="Footer Placeholder 6">
            <a:extLst>
              <a:ext uri="{FF2B5EF4-FFF2-40B4-BE49-F238E27FC236}">
                <a16:creationId xmlns:a16="http://schemas.microsoft.com/office/drawing/2014/main" id="{18D13E73-55AA-013F-34AB-5C3A95889057}"/>
              </a:ext>
            </a:extLst>
          </p:cNvPr>
          <p:cNvSpPr>
            <a:spLocks noGrp="1"/>
          </p:cNvSpPr>
          <p:nvPr>
            <p:ph type="ftr" sz="quarter" idx="11"/>
          </p:nvPr>
        </p:nvSpPr>
        <p:spPr/>
        <p:txBody>
          <a:bodyPr/>
          <a:lstStyle/>
          <a:p>
            <a:pPr>
              <a:defRPr/>
            </a:pPr>
            <a:r>
              <a:rPr lang="en-US" dirty="0"/>
              <a:t>Delta Counties' Water Summit</a:t>
            </a:r>
          </a:p>
        </p:txBody>
      </p:sp>
      <p:sp>
        <p:nvSpPr>
          <p:cNvPr id="2" name="TextBox 1">
            <a:extLst>
              <a:ext uri="{FF2B5EF4-FFF2-40B4-BE49-F238E27FC236}">
                <a16:creationId xmlns:a16="http://schemas.microsoft.com/office/drawing/2014/main" id="{E03DE629-8B48-5BCC-A8A3-5A6B3BAFBBAC}"/>
              </a:ext>
            </a:extLst>
          </p:cNvPr>
          <p:cNvSpPr txBox="1"/>
          <p:nvPr/>
        </p:nvSpPr>
        <p:spPr>
          <a:xfrm>
            <a:off x="5005772" y="1417638"/>
            <a:ext cx="3696268" cy="523220"/>
          </a:xfrm>
          <a:prstGeom prst="rect">
            <a:avLst/>
          </a:prstGeom>
          <a:noFill/>
        </p:spPr>
        <p:txBody>
          <a:bodyPr wrap="square" rtlCol="0">
            <a:spAutoFit/>
          </a:bodyPr>
          <a:lstStyle/>
          <a:p>
            <a:r>
              <a:rPr lang="en-US" sz="2800" b="1" dirty="0">
                <a:latin typeface="+mj-lt"/>
              </a:rPr>
              <a:t>Risk Mitigation Options</a:t>
            </a:r>
          </a:p>
        </p:txBody>
      </p:sp>
      <p:sp>
        <p:nvSpPr>
          <p:cNvPr id="4" name="TextBox 3">
            <a:extLst>
              <a:ext uri="{FF2B5EF4-FFF2-40B4-BE49-F238E27FC236}">
                <a16:creationId xmlns:a16="http://schemas.microsoft.com/office/drawing/2014/main" id="{E7422FD9-E86F-ABE5-ABFA-F28EDEB1F431}"/>
              </a:ext>
            </a:extLst>
          </p:cNvPr>
          <p:cNvSpPr txBox="1"/>
          <p:nvPr/>
        </p:nvSpPr>
        <p:spPr>
          <a:xfrm>
            <a:off x="5105400" y="1940858"/>
            <a:ext cx="3696268"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mj-lt"/>
              </a:rPr>
              <a:t>Storage Releases</a:t>
            </a:r>
          </a:p>
          <a:p>
            <a:pPr marL="285750" indent="-285750">
              <a:buFont typeface="Arial" panose="020B0604020202020204" pitchFamily="34" charset="0"/>
              <a:buChar char="•"/>
            </a:pPr>
            <a:endParaRPr lang="en-US" sz="2000" b="1" dirty="0">
              <a:latin typeface="+mj-lt"/>
            </a:endParaRPr>
          </a:p>
          <a:p>
            <a:pPr marL="285750" indent="-285750">
              <a:buFont typeface="Arial" panose="020B0604020202020204" pitchFamily="34" charset="0"/>
              <a:buChar char="•"/>
            </a:pPr>
            <a:r>
              <a:rPr lang="en-US" sz="2000" b="1" dirty="0">
                <a:latin typeface="+mj-lt"/>
              </a:rPr>
              <a:t>Operable Barriers</a:t>
            </a:r>
          </a:p>
          <a:p>
            <a:pPr marL="285750" indent="-285750">
              <a:buFont typeface="Arial" panose="020B0604020202020204" pitchFamily="34" charset="0"/>
              <a:buChar char="•"/>
            </a:pPr>
            <a:endParaRPr lang="en-US" sz="2000" b="1" dirty="0">
              <a:latin typeface="+mj-lt"/>
            </a:endParaRPr>
          </a:p>
          <a:p>
            <a:pPr marL="285750" indent="-285750">
              <a:buFont typeface="Arial" panose="020B0604020202020204" pitchFamily="34" charset="0"/>
              <a:buChar char="•"/>
            </a:pPr>
            <a:r>
              <a:rPr lang="en-US" sz="2000" b="1" dirty="0">
                <a:latin typeface="+mj-lt"/>
              </a:rPr>
              <a:t>Freshwater Pathway</a:t>
            </a:r>
          </a:p>
          <a:p>
            <a:pPr lvl="1"/>
            <a:r>
              <a:rPr lang="en-US" u="sng" dirty="0">
                <a:latin typeface="+mj-lt"/>
              </a:rPr>
              <a:t>Pre-Event</a:t>
            </a:r>
          </a:p>
          <a:p>
            <a:pPr marL="742950" lvl="1" indent="-285750">
              <a:buFont typeface="Arial" panose="020B0604020202020204" pitchFamily="34" charset="0"/>
              <a:buChar char="•"/>
            </a:pPr>
            <a:r>
              <a:rPr lang="en-US" dirty="0">
                <a:latin typeface="+mj-lt"/>
              </a:rPr>
              <a:t>Levee improvements</a:t>
            </a:r>
          </a:p>
          <a:p>
            <a:pPr marL="742950" lvl="1" indent="-285750">
              <a:buFont typeface="Arial" panose="020B0604020202020204" pitchFamily="34" charset="0"/>
              <a:buChar char="•"/>
            </a:pPr>
            <a:r>
              <a:rPr lang="en-US" dirty="0">
                <a:latin typeface="+mj-lt"/>
              </a:rPr>
              <a:t>Material stockpiles</a:t>
            </a:r>
          </a:p>
          <a:p>
            <a:pPr marL="742950" lvl="1" indent="-285750">
              <a:buFont typeface="Arial" panose="020B0604020202020204" pitchFamily="34" charset="0"/>
              <a:buChar char="•"/>
            </a:pPr>
            <a:r>
              <a:rPr lang="en-US" dirty="0">
                <a:latin typeface="+mj-lt"/>
              </a:rPr>
              <a:t>Integrated plans (County, State, Fed)</a:t>
            </a:r>
          </a:p>
          <a:p>
            <a:pPr lvl="1" algn="just"/>
            <a:r>
              <a:rPr lang="en-US" u="sng" dirty="0">
                <a:latin typeface="+mj-lt"/>
              </a:rPr>
              <a:t>Post Event</a:t>
            </a:r>
          </a:p>
          <a:p>
            <a:pPr marL="742950" lvl="1" indent="-285750">
              <a:buFont typeface="Arial" panose="020B0604020202020204" pitchFamily="34" charset="0"/>
              <a:buChar char="•"/>
            </a:pPr>
            <a:r>
              <a:rPr lang="en-US" dirty="0">
                <a:latin typeface="+mj-lt"/>
              </a:rPr>
              <a:t>Repair levees</a:t>
            </a:r>
          </a:p>
          <a:p>
            <a:pPr marL="742950" lvl="1" indent="-285750">
              <a:buFont typeface="Arial" panose="020B0604020202020204" pitchFamily="34" charset="0"/>
              <a:buChar char="•"/>
            </a:pPr>
            <a:r>
              <a:rPr lang="en-US" dirty="0">
                <a:latin typeface="+mj-lt"/>
              </a:rPr>
              <a:t>Close side channels</a:t>
            </a:r>
          </a:p>
          <a:p>
            <a:pPr marL="742950" lvl="1" indent="-285750">
              <a:buFont typeface="Arial" panose="020B0604020202020204" pitchFamily="34" charset="0"/>
              <a:buChar char="•"/>
            </a:pPr>
            <a:r>
              <a:rPr lang="en-US" dirty="0">
                <a:latin typeface="+mj-lt"/>
              </a:rPr>
              <a:t>Recover &lt; 6 months</a:t>
            </a:r>
          </a:p>
          <a:p>
            <a:pPr marL="742950" lvl="1" indent="-285750">
              <a:buFont typeface="Arial" panose="020B0604020202020204" pitchFamily="34" charset="0"/>
              <a:buChar char="•"/>
            </a:pPr>
            <a:endParaRPr lang="en-US" b="1" dirty="0">
              <a:latin typeface="+mj-lt"/>
            </a:endParaRPr>
          </a:p>
        </p:txBody>
      </p:sp>
    </p:spTree>
    <p:extLst>
      <p:ext uri="{BB962C8B-B14F-4D97-AF65-F5344CB8AC3E}">
        <p14:creationId xmlns:p14="http://schemas.microsoft.com/office/powerpoint/2010/main" val="31491928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DFDCF80-91EB-43BC-8743-C57951EE5CEB}"/>
              </a:ext>
            </a:extLst>
          </p:cNvPr>
          <p:cNvSpPr>
            <a:spLocks noGrp="1"/>
          </p:cNvSpPr>
          <p:nvPr>
            <p:ph type="title"/>
          </p:nvPr>
        </p:nvSpPr>
        <p:spPr>
          <a:xfrm>
            <a:off x="3429000" y="274638"/>
            <a:ext cx="5257800" cy="1143000"/>
          </a:xfrm>
          <a:solidFill>
            <a:srgbClr val="002060"/>
          </a:solidFill>
        </p:spPr>
        <p:txBody>
          <a:bodyPr/>
          <a:lstStyle/>
          <a:p>
            <a:r>
              <a:rPr lang="en-US" altLang="en-US" b="1" dirty="0">
                <a:solidFill>
                  <a:schemeClr val="bg1"/>
                </a:solidFill>
              </a:rPr>
              <a:t>Progress Towards a </a:t>
            </a:r>
            <a:br>
              <a:rPr lang="en-US" altLang="en-US" b="1" dirty="0">
                <a:solidFill>
                  <a:schemeClr val="bg1"/>
                </a:solidFill>
              </a:rPr>
            </a:br>
            <a:r>
              <a:rPr lang="en-US" altLang="en-US" b="1" dirty="0">
                <a:solidFill>
                  <a:schemeClr val="bg1"/>
                </a:solidFill>
              </a:rPr>
              <a:t>Freshwater Pathway </a:t>
            </a:r>
          </a:p>
        </p:txBody>
      </p:sp>
      <p:sp>
        <p:nvSpPr>
          <p:cNvPr id="14340" name="Slide Number Placeholder 5">
            <a:extLst>
              <a:ext uri="{FF2B5EF4-FFF2-40B4-BE49-F238E27FC236}">
                <a16:creationId xmlns:a16="http://schemas.microsoft.com/office/drawing/2014/main" id="{B1A503FA-15A0-4C67-9AA5-FE0AB185C5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7D280A-4713-4B1F-97D8-A0DFA2EED961}" type="slidenum">
              <a:rPr lang="en-US" altLang="en-US" sz="1200" smtClean="0">
                <a:solidFill>
                  <a:srgbClr val="898989"/>
                </a:solidFill>
                <a:latin typeface="Arial" panose="020B0604020202020204" pitchFamily="34" charset="0"/>
              </a:rPr>
              <a:pPr>
                <a:spcBef>
                  <a:spcPct val="0"/>
                </a:spcBef>
                <a:buFontTx/>
                <a:buNone/>
              </a:pPr>
              <a:t>17</a:t>
            </a:fld>
            <a:endParaRPr lang="en-US" altLang="en-US" sz="1200" dirty="0">
              <a:solidFill>
                <a:srgbClr val="898989"/>
              </a:solidFill>
              <a:latin typeface="Arial" panose="020B0604020202020204" pitchFamily="34" charset="0"/>
            </a:endParaRPr>
          </a:p>
        </p:txBody>
      </p:sp>
      <p:sp>
        <p:nvSpPr>
          <p:cNvPr id="3" name="Date Placeholder 2">
            <a:extLst>
              <a:ext uri="{FF2B5EF4-FFF2-40B4-BE49-F238E27FC236}">
                <a16:creationId xmlns:a16="http://schemas.microsoft.com/office/drawing/2014/main" id="{44298C6F-D4A1-7830-EC9C-2839C7C50BF8}"/>
              </a:ext>
            </a:extLst>
          </p:cNvPr>
          <p:cNvSpPr>
            <a:spLocks noGrp="1"/>
          </p:cNvSpPr>
          <p:nvPr>
            <p:ph type="dt" sz="half" idx="10"/>
          </p:nvPr>
        </p:nvSpPr>
        <p:spPr/>
        <p:txBody>
          <a:bodyPr/>
          <a:lstStyle/>
          <a:p>
            <a:pPr>
              <a:defRPr/>
            </a:pPr>
            <a:r>
              <a:rPr lang="en-US" dirty="0"/>
              <a:t>June 24, 2022</a:t>
            </a:r>
          </a:p>
        </p:txBody>
      </p:sp>
      <p:sp>
        <p:nvSpPr>
          <p:cNvPr id="4" name="Footer Placeholder 3">
            <a:extLst>
              <a:ext uri="{FF2B5EF4-FFF2-40B4-BE49-F238E27FC236}">
                <a16:creationId xmlns:a16="http://schemas.microsoft.com/office/drawing/2014/main" id="{0310DAA1-676A-1A1B-ECD9-BB7B06A38373}"/>
              </a:ext>
            </a:extLst>
          </p:cNvPr>
          <p:cNvSpPr>
            <a:spLocks noGrp="1"/>
          </p:cNvSpPr>
          <p:nvPr>
            <p:ph type="ftr" sz="quarter" idx="11"/>
          </p:nvPr>
        </p:nvSpPr>
        <p:spPr/>
        <p:txBody>
          <a:bodyPr/>
          <a:lstStyle/>
          <a:p>
            <a:pPr>
              <a:defRPr/>
            </a:pPr>
            <a:r>
              <a:rPr lang="en-US" dirty="0"/>
              <a:t>Delta Counties' Water Summit</a:t>
            </a:r>
          </a:p>
        </p:txBody>
      </p:sp>
      <p:pic>
        <p:nvPicPr>
          <p:cNvPr id="6" name="Content Placeholder 5">
            <a:extLst>
              <a:ext uri="{FF2B5EF4-FFF2-40B4-BE49-F238E27FC236}">
                <a16:creationId xmlns:a16="http://schemas.microsoft.com/office/drawing/2014/main" id="{999134A9-4ABC-76F9-4BAE-2CCAFAA23B1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3264"/>
          <a:stretch/>
        </p:blipFill>
        <p:spPr>
          <a:xfrm>
            <a:off x="454149" y="274638"/>
            <a:ext cx="2860552" cy="5859113"/>
          </a:xfrm>
        </p:spPr>
      </p:pic>
      <p:sp>
        <p:nvSpPr>
          <p:cNvPr id="5" name="TextBox 4">
            <a:extLst>
              <a:ext uri="{FF2B5EF4-FFF2-40B4-BE49-F238E27FC236}">
                <a16:creationId xmlns:a16="http://schemas.microsoft.com/office/drawing/2014/main" id="{FAB21BFB-0F4B-FB46-89B9-9921FE57EC1E}"/>
              </a:ext>
            </a:extLst>
          </p:cNvPr>
          <p:cNvSpPr txBox="1"/>
          <p:nvPr/>
        </p:nvSpPr>
        <p:spPr>
          <a:xfrm>
            <a:off x="3429000" y="1394778"/>
            <a:ext cx="4800600" cy="523220"/>
          </a:xfrm>
          <a:prstGeom prst="rect">
            <a:avLst/>
          </a:prstGeom>
          <a:noFill/>
        </p:spPr>
        <p:txBody>
          <a:bodyPr wrap="square" rtlCol="0">
            <a:spAutoFit/>
          </a:bodyPr>
          <a:lstStyle/>
          <a:p>
            <a:pPr algn="ctr"/>
            <a:r>
              <a:rPr lang="en-US" sz="2800" b="1" u="sng" dirty="0">
                <a:latin typeface="+mj-lt"/>
              </a:rPr>
              <a:t>Summary</a:t>
            </a:r>
          </a:p>
        </p:txBody>
      </p:sp>
      <p:sp>
        <p:nvSpPr>
          <p:cNvPr id="7" name="TextBox 6">
            <a:extLst>
              <a:ext uri="{FF2B5EF4-FFF2-40B4-BE49-F238E27FC236}">
                <a16:creationId xmlns:a16="http://schemas.microsoft.com/office/drawing/2014/main" id="{2ABA47DE-5746-8C0D-5358-9CA17FD89EB8}"/>
              </a:ext>
            </a:extLst>
          </p:cNvPr>
          <p:cNvSpPr txBox="1"/>
          <p:nvPr/>
        </p:nvSpPr>
        <p:spPr>
          <a:xfrm>
            <a:off x="3352800" y="1817420"/>
            <a:ext cx="5334000" cy="4401205"/>
          </a:xfrm>
          <a:prstGeom prst="rect">
            <a:avLst/>
          </a:prstGeom>
          <a:noFill/>
        </p:spPr>
        <p:txBody>
          <a:bodyPr wrap="square" rtlCol="0">
            <a:spAutoFit/>
          </a:bodyPr>
          <a:lstStyle/>
          <a:p>
            <a:r>
              <a:rPr lang="en-US" sz="2000" b="1" dirty="0">
                <a:latin typeface="+mj-lt"/>
              </a:rPr>
              <a:t>Accomplishments</a:t>
            </a:r>
          </a:p>
          <a:p>
            <a:pPr marL="342900" indent="-342900">
              <a:buFont typeface="Arial" panose="020B0604020202020204" pitchFamily="34" charset="0"/>
              <a:buChar char="•"/>
            </a:pPr>
            <a:r>
              <a:rPr lang="en-US" sz="2000" dirty="0">
                <a:latin typeface="+mj-lt"/>
              </a:rPr>
              <a:t>Freshwater Pathway approach included in State Emergency Response/Preparedness Plan</a:t>
            </a:r>
          </a:p>
          <a:p>
            <a:pPr marL="342900" indent="-342900">
              <a:buFont typeface="Arial" panose="020B0604020202020204" pitchFamily="34" charset="0"/>
              <a:buChar char="•"/>
            </a:pPr>
            <a:r>
              <a:rPr lang="en-US" sz="2000" dirty="0">
                <a:latin typeface="+mj-lt"/>
              </a:rPr>
              <a:t>Regional warehouses &amp; stockpiles completed</a:t>
            </a:r>
          </a:p>
          <a:p>
            <a:pPr marL="342900" indent="-342900">
              <a:buFont typeface="Arial" panose="020B0604020202020204" pitchFamily="34" charset="0"/>
              <a:buChar char="•"/>
            </a:pPr>
            <a:r>
              <a:rPr lang="en-US" sz="2000" dirty="0">
                <a:latin typeface="+mj-lt"/>
              </a:rPr>
              <a:t>Regional &amp; local Delta seismic vulnerability analyses conducted</a:t>
            </a:r>
          </a:p>
          <a:p>
            <a:pPr marL="342900" indent="-342900">
              <a:buFont typeface="Arial" panose="020B0604020202020204" pitchFamily="34" charset="0"/>
              <a:buChar char="•"/>
            </a:pPr>
            <a:r>
              <a:rPr lang="en-US" sz="2000" dirty="0">
                <a:latin typeface="+mj-lt"/>
              </a:rPr>
              <a:t>Potential outage reduced to &lt; 6 months</a:t>
            </a:r>
          </a:p>
          <a:p>
            <a:pPr marL="342900" indent="-342900">
              <a:buFont typeface="Arial" panose="020B0604020202020204" pitchFamily="34" charset="0"/>
              <a:buChar char="•"/>
            </a:pPr>
            <a:r>
              <a:rPr lang="en-US" sz="2000" dirty="0">
                <a:latin typeface="+mj-lt"/>
              </a:rPr>
              <a:t>Major portions of Middle River levee improved to meet mitigate flood and seismic events</a:t>
            </a:r>
          </a:p>
          <a:p>
            <a:r>
              <a:rPr lang="en-US" sz="2000" b="1" dirty="0">
                <a:latin typeface="+mj-lt"/>
              </a:rPr>
              <a:t>Ongoing Activities</a:t>
            </a:r>
          </a:p>
          <a:p>
            <a:pPr marL="342900" indent="-342900">
              <a:buFont typeface="Arial" panose="020B0604020202020204" pitchFamily="34" charset="0"/>
              <a:buChar char="•"/>
            </a:pPr>
            <a:r>
              <a:rPr lang="en-US" sz="2000" dirty="0">
                <a:latin typeface="+mj-lt"/>
              </a:rPr>
              <a:t>Evaluate new levee monitoring technologies</a:t>
            </a:r>
          </a:p>
          <a:p>
            <a:pPr marL="342900" indent="-342900">
              <a:buFont typeface="Arial" panose="020B0604020202020204" pitchFamily="34" charset="0"/>
              <a:buChar char="•"/>
            </a:pPr>
            <a:r>
              <a:rPr lang="en-US" sz="2000" dirty="0">
                <a:latin typeface="+mj-lt"/>
              </a:rPr>
              <a:t>Continue developing on-island stockpiles</a:t>
            </a:r>
          </a:p>
          <a:p>
            <a:pPr marL="342900" indent="-342900">
              <a:buFont typeface="Arial" panose="020B0604020202020204" pitchFamily="34" charset="0"/>
              <a:buChar char="•"/>
            </a:pPr>
            <a:r>
              <a:rPr lang="en-US" sz="2000" dirty="0">
                <a:latin typeface="+mj-lt"/>
              </a:rPr>
              <a:t>Further analysis of improving Old River levees</a:t>
            </a:r>
          </a:p>
        </p:txBody>
      </p:sp>
    </p:spTree>
    <p:extLst>
      <p:ext uri="{BB962C8B-B14F-4D97-AF65-F5344CB8AC3E}">
        <p14:creationId xmlns:p14="http://schemas.microsoft.com/office/powerpoint/2010/main" val="138369246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F7D44CBE-ED28-43F5-ABBE-DF87C3B75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57400"/>
            <a:ext cx="8987786" cy="402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8ED8995-B5B9-47D5-AFB9-24B462974369}"/>
              </a:ext>
            </a:extLst>
          </p:cNvPr>
          <p:cNvSpPr txBox="1"/>
          <p:nvPr/>
        </p:nvSpPr>
        <p:spPr>
          <a:xfrm>
            <a:off x="217824" y="1755084"/>
            <a:ext cx="8415338" cy="584775"/>
          </a:xfrm>
          <a:prstGeom prst="rect">
            <a:avLst/>
          </a:prstGeom>
          <a:noFill/>
        </p:spPr>
        <p:txBody>
          <a:bodyPr wrap="square" rtlCol="0">
            <a:spAutoFit/>
          </a:bodyPr>
          <a:lstStyle/>
          <a:p>
            <a:pPr algn="ctr">
              <a:spcBef>
                <a:spcPct val="0"/>
              </a:spcBef>
            </a:pPr>
            <a:r>
              <a:rPr lang="en-US" alt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Opportunity for public input: CEQA Public Draft – Summer 2022</a:t>
            </a:r>
          </a:p>
          <a:p>
            <a:pPr>
              <a:buClr>
                <a:srgbClr val="663300"/>
              </a:buClr>
              <a:buSzPct val="110000"/>
            </a:pPr>
            <a:endParaRPr lang="en-US" sz="1200" dirty="0">
              <a:latin typeface="Tahoma" pitchFamily="34" charset="0"/>
              <a:cs typeface="Tahoma" pitchFamily="34" charset="0"/>
            </a:endParaRPr>
          </a:p>
        </p:txBody>
      </p:sp>
      <p:sp>
        <p:nvSpPr>
          <p:cNvPr id="2" name="Oval 1">
            <a:extLst>
              <a:ext uri="{FF2B5EF4-FFF2-40B4-BE49-F238E27FC236}">
                <a16:creationId xmlns:a16="http://schemas.microsoft.com/office/drawing/2014/main" id="{35B99DD8-602C-4259-BAE9-2B1EA97E0E85}"/>
              </a:ext>
            </a:extLst>
          </p:cNvPr>
          <p:cNvSpPr/>
          <p:nvPr/>
        </p:nvSpPr>
        <p:spPr>
          <a:xfrm>
            <a:off x="5715000" y="3429000"/>
            <a:ext cx="400050" cy="4009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
            <a:extLst>
              <a:ext uri="{FF2B5EF4-FFF2-40B4-BE49-F238E27FC236}">
                <a16:creationId xmlns:a16="http://schemas.microsoft.com/office/drawing/2014/main" id="{A55E6AC6-DAE6-91E7-FF35-69D248337C78}"/>
              </a:ext>
            </a:extLst>
          </p:cNvPr>
          <p:cNvSpPr txBox="1">
            <a:spLocks noChangeArrowheads="1"/>
          </p:cNvSpPr>
          <p:nvPr/>
        </p:nvSpPr>
        <p:spPr bwMode="auto">
          <a:xfrm>
            <a:off x="685800" y="533306"/>
            <a:ext cx="8056563" cy="707886"/>
          </a:xfrm>
          <a:prstGeom prst="rect">
            <a:avLst/>
          </a:prstGeom>
          <a:solidFill>
            <a:srgbClr val="002060"/>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4000" b="1" dirty="0">
                <a:solidFill>
                  <a:schemeClr val="bg1"/>
                </a:solidFill>
                <a:latin typeface="+mj-lt"/>
              </a:rPr>
              <a:t>Delta Tunnel - Timeline</a:t>
            </a:r>
          </a:p>
        </p:txBody>
      </p:sp>
      <p:sp>
        <p:nvSpPr>
          <p:cNvPr id="9" name="Rectangle 8">
            <a:extLst>
              <a:ext uri="{FF2B5EF4-FFF2-40B4-BE49-F238E27FC236}">
                <a16:creationId xmlns:a16="http://schemas.microsoft.com/office/drawing/2014/main" id="{51CA40FD-CB0A-B945-5249-6E6086B1480D}"/>
              </a:ext>
            </a:extLst>
          </p:cNvPr>
          <p:cNvSpPr/>
          <p:nvPr/>
        </p:nvSpPr>
        <p:spPr>
          <a:xfrm>
            <a:off x="327025" y="1528763"/>
            <a:ext cx="8415338" cy="4603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Date Placeholder 2">
            <a:extLst>
              <a:ext uri="{FF2B5EF4-FFF2-40B4-BE49-F238E27FC236}">
                <a16:creationId xmlns:a16="http://schemas.microsoft.com/office/drawing/2014/main" id="{9B306F9E-A172-DCD1-1C7F-6000D75F908F}"/>
              </a:ext>
            </a:extLst>
          </p:cNvPr>
          <p:cNvSpPr>
            <a:spLocks noGrp="1"/>
          </p:cNvSpPr>
          <p:nvPr>
            <p:ph type="dt" sz="half" idx="10"/>
          </p:nvPr>
        </p:nvSpPr>
        <p:spPr/>
        <p:txBody>
          <a:bodyPr/>
          <a:lstStyle/>
          <a:p>
            <a:pPr>
              <a:defRPr/>
            </a:pPr>
            <a:r>
              <a:rPr lang="en-US" dirty="0"/>
              <a:t>June 24, 2022</a:t>
            </a:r>
          </a:p>
        </p:txBody>
      </p:sp>
      <p:sp>
        <p:nvSpPr>
          <p:cNvPr id="4" name="Footer Placeholder 3">
            <a:extLst>
              <a:ext uri="{FF2B5EF4-FFF2-40B4-BE49-F238E27FC236}">
                <a16:creationId xmlns:a16="http://schemas.microsoft.com/office/drawing/2014/main" id="{3F6F4D70-824F-ED5C-54D2-40082D53453A}"/>
              </a:ext>
            </a:extLst>
          </p:cNvPr>
          <p:cNvSpPr>
            <a:spLocks noGrp="1"/>
          </p:cNvSpPr>
          <p:nvPr>
            <p:ph type="ftr" sz="quarter" idx="11"/>
          </p:nvPr>
        </p:nvSpPr>
        <p:spPr/>
        <p:txBody>
          <a:bodyPr/>
          <a:lstStyle/>
          <a:p>
            <a:pPr>
              <a:defRPr/>
            </a:pPr>
            <a:r>
              <a:rPr lang="en-US" dirty="0"/>
              <a:t>Delta Counties' Water Summit</a:t>
            </a:r>
          </a:p>
        </p:txBody>
      </p:sp>
      <p:sp>
        <p:nvSpPr>
          <p:cNvPr id="5" name="Slide Number Placeholder 4">
            <a:extLst>
              <a:ext uri="{FF2B5EF4-FFF2-40B4-BE49-F238E27FC236}">
                <a16:creationId xmlns:a16="http://schemas.microsoft.com/office/drawing/2014/main" id="{61A8EDD6-A67A-55C2-899C-18060186225D}"/>
              </a:ext>
            </a:extLst>
          </p:cNvPr>
          <p:cNvSpPr>
            <a:spLocks noGrp="1"/>
          </p:cNvSpPr>
          <p:nvPr>
            <p:ph type="sldNum" sz="quarter" idx="12"/>
          </p:nvPr>
        </p:nvSpPr>
        <p:spPr/>
        <p:txBody>
          <a:bodyPr/>
          <a:lstStyle/>
          <a:p>
            <a:pPr>
              <a:defRPr/>
            </a:pPr>
            <a:fld id="{11F837B6-E333-4A7B-A91A-E85963763E77}" type="slidenum">
              <a:rPr lang="en-US" altLang="en-US" smtClean="0"/>
              <a:pPr>
                <a:defRPr/>
              </a:pPr>
              <a:t>18</a:t>
            </a:fld>
            <a:endParaRPr lang="en-US" altLang="en-US" dirty="0"/>
          </a:p>
        </p:txBody>
      </p:sp>
    </p:spTree>
    <p:extLst>
      <p:ext uri="{BB962C8B-B14F-4D97-AF65-F5344CB8AC3E}">
        <p14:creationId xmlns:p14="http://schemas.microsoft.com/office/powerpoint/2010/main" val="12332260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20B224-CBB8-68FD-08CC-8D4E702B8280}"/>
              </a:ext>
            </a:extLst>
          </p:cNvPr>
          <p:cNvSpPr>
            <a:spLocks noGrp="1"/>
          </p:cNvSpPr>
          <p:nvPr>
            <p:ph type="subTitle" idx="1"/>
          </p:nvPr>
        </p:nvSpPr>
        <p:spPr>
          <a:xfrm>
            <a:off x="6400800" y="2286000"/>
            <a:ext cx="2500746" cy="3505199"/>
          </a:xfrm>
        </p:spPr>
        <p:txBody>
          <a:bodyPr>
            <a:normAutofit fontScale="85000" lnSpcReduction="20000"/>
          </a:bodyPr>
          <a:lstStyle/>
          <a:p>
            <a:pPr marL="457200" indent="-457200" algn="l">
              <a:buFont typeface="Arial" panose="020B0604020202020204" pitchFamily="34" charset="0"/>
              <a:buChar char="•"/>
            </a:pPr>
            <a:r>
              <a:rPr lang="en-US" sz="2850" b="1" dirty="0">
                <a:solidFill>
                  <a:schemeClr val="tx1"/>
                </a:solidFill>
              </a:rPr>
              <a:t>Protecting the Delta’s historic landscape</a:t>
            </a:r>
          </a:p>
          <a:p>
            <a:pPr marL="257175" indent="-257175" algn="l">
              <a:buFont typeface="Arial" panose="020B0604020202020204" pitchFamily="34" charset="0"/>
              <a:buChar char="•"/>
            </a:pPr>
            <a:endParaRPr lang="en-US" sz="2850" b="1" dirty="0">
              <a:solidFill>
                <a:schemeClr val="tx1"/>
              </a:solidFill>
            </a:endParaRPr>
          </a:p>
          <a:p>
            <a:pPr marL="457200" indent="-457200" algn="l">
              <a:buFont typeface="Arial" panose="020B0604020202020204" pitchFamily="34" charset="0"/>
              <a:buChar char="•"/>
            </a:pPr>
            <a:r>
              <a:rPr lang="en-US" sz="2850" b="1" dirty="0">
                <a:solidFill>
                  <a:schemeClr val="tx1"/>
                </a:solidFill>
              </a:rPr>
              <a:t>Avoiding and reducing impacts to historic properties</a:t>
            </a:r>
          </a:p>
          <a:p>
            <a:endParaRPr lang="en-US" dirty="0"/>
          </a:p>
          <a:p>
            <a:endParaRPr lang="en-US" dirty="0"/>
          </a:p>
        </p:txBody>
      </p:sp>
      <p:pic>
        <p:nvPicPr>
          <p:cNvPr id="5" name="Picture 4">
            <a:extLst>
              <a:ext uri="{FF2B5EF4-FFF2-40B4-BE49-F238E27FC236}">
                <a16:creationId xmlns:a16="http://schemas.microsoft.com/office/drawing/2014/main" id="{868DA5EE-06C4-EFB3-948F-1CEE8EF3D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5" y="2032286"/>
            <a:ext cx="6294134" cy="3939889"/>
          </a:xfrm>
          <a:prstGeom prst="rect">
            <a:avLst/>
          </a:prstGeom>
        </p:spPr>
      </p:pic>
      <p:sp>
        <p:nvSpPr>
          <p:cNvPr id="6" name="TextBox 5">
            <a:extLst>
              <a:ext uri="{FF2B5EF4-FFF2-40B4-BE49-F238E27FC236}">
                <a16:creationId xmlns:a16="http://schemas.microsoft.com/office/drawing/2014/main" id="{D7D2AE1C-1A11-5794-7346-4BCFA9EF1015}"/>
              </a:ext>
            </a:extLst>
          </p:cNvPr>
          <p:cNvSpPr txBox="1"/>
          <p:nvPr/>
        </p:nvSpPr>
        <p:spPr>
          <a:xfrm>
            <a:off x="990600" y="5943600"/>
            <a:ext cx="4262871" cy="253916"/>
          </a:xfrm>
          <a:prstGeom prst="rect">
            <a:avLst/>
          </a:prstGeom>
          <a:noFill/>
        </p:spPr>
        <p:txBody>
          <a:bodyPr wrap="square" rtlCol="0">
            <a:spAutoFit/>
          </a:bodyPr>
          <a:lstStyle/>
          <a:p>
            <a:r>
              <a:rPr lang="en-US" sz="1050" dirty="0"/>
              <a:t>Delta King and Delta Queen on the Sacramento River --- 1930s</a:t>
            </a:r>
          </a:p>
        </p:txBody>
      </p:sp>
      <p:sp>
        <p:nvSpPr>
          <p:cNvPr id="7" name="TextBox 5">
            <a:extLst>
              <a:ext uri="{FF2B5EF4-FFF2-40B4-BE49-F238E27FC236}">
                <a16:creationId xmlns:a16="http://schemas.microsoft.com/office/drawing/2014/main" id="{940491AD-634D-4BDC-9355-1D4D95865AA7}"/>
              </a:ext>
            </a:extLst>
          </p:cNvPr>
          <p:cNvSpPr txBox="1">
            <a:spLocks noChangeArrowheads="1"/>
          </p:cNvSpPr>
          <p:nvPr/>
        </p:nvSpPr>
        <p:spPr bwMode="auto">
          <a:xfrm>
            <a:off x="685800" y="533306"/>
            <a:ext cx="8056563" cy="1323439"/>
          </a:xfrm>
          <a:prstGeom prst="rect">
            <a:avLst/>
          </a:prstGeom>
          <a:solidFill>
            <a:srgbClr val="002060"/>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4000" b="1" dirty="0">
                <a:solidFill>
                  <a:schemeClr val="bg1"/>
                </a:solidFill>
                <a:latin typeface="+mj-lt"/>
              </a:rPr>
              <a:t>National Historic Preservation Act </a:t>
            </a:r>
          </a:p>
          <a:p>
            <a:pPr algn="ctr">
              <a:spcBef>
                <a:spcPct val="0"/>
              </a:spcBef>
              <a:buFontTx/>
              <a:buNone/>
              <a:defRPr/>
            </a:pPr>
            <a:r>
              <a:rPr lang="en-US" altLang="en-US" sz="4000" b="1" dirty="0">
                <a:solidFill>
                  <a:schemeClr val="bg1"/>
                </a:solidFill>
                <a:latin typeface="+mj-lt"/>
              </a:rPr>
              <a:t>Section 106</a:t>
            </a:r>
          </a:p>
        </p:txBody>
      </p:sp>
      <p:sp>
        <p:nvSpPr>
          <p:cNvPr id="8" name="Footer Placeholder 2">
            <a:extLst>
              <a:ext uri="{FF2B5EF4-FFF2-40B4-BE49-F238E27FC236}">
                <a16:creationId xmlns:a16="http://schemas.microsoft.com/office/drawing/2014/main" id="{A2B68DB6-53B9-EFC0-0A08-2EBB812B8AF9}"/>
              </a:ext>
            </a:extLst>
          </p:cNvPr>
          <p:cNvSpPr>
            <a:spLocks noGrp="1"/>
          </p:cNvSpPr>
          <p:nvPr>
            <p:ph type="ftr" sz="quarter" idx="11"/>
          </p:nvPr>
        </p:nvSpPr>
        <p:spPr>
          <a:xfrm>
            <a:off x="2895600" y="6356350"/>
            <a:ext cx="3124200" cy="365125"/>
          </a:xfrm>
        </p:spPr>
        <p:txBody>
          <a:bodyPr/>
          <a:lstStyle/>
          <a:p>
            <a:pPr>
              <a:defRPr/>
            </a:pPr>
            <a:r>
              <a:rPr lang="en-US" altLang="en-US" dirty="0">
                <a:latin typeface="Arial" panose="020B0604020202020204" pitchFamily="34" charset="0"/>
                <a:cs typeface="Arial" panose="020B0604020202020204" pitchFamily="34" charset="0"/>
              </a:rPr>
              <a:t>Delta Counties' Water Summit</a:t>
            </a:r>
          </a:p>
        </p:txBody>
      </p:sp>
      <p:sp>
        <p:nvSpPr>
          <p:cNvPr id="9" name="Date Placeholder 1">
            <a:extLst>
              <a:ext uri="{FF2B5EF4-FFF2-40B4-BE49-F238E27FC236}">
                <a16:creationId xmlns:a16="http://schemas.microsoft.com/office/drawing/2014/main" id="{D7DEF507-FC86-C048-52E9-411FC1A9B3A6}"/>
              </a:ext>
            </a:extLst>
          </p:cNvPr>
          <p:cNvSpPr>
            <a:spLocks noGrp="1"/>
          </p:cNvSpPr>
          <p:nvPr>
            <p:ph type="dt" sz="quarter" idx="10"/>
          </p:nvPr>
        </p:nvSpPr>
        <p:spPr>
          <a:xfrm>
            <a:off x="457200" y="6356350"/>
            <a:ext cx="2133600" cy="365125"/>
          </a:xfrm>
        </p:spPr>
        <p:txBody>
          <a:bodyPr/>
          <a:lstStyle/>
          <a:p>
            <a:pPr>
              <a:defRPr/>
            </a:pPr>
            <a:r>
              <a:rPr lang="en-US" dirty="0"/>
              <a:t>June 24, 2022</a:t>
            </a:r>
          </a:p>
        </p:txBody>
      </p:sp>
      <p:sp>
        <p:nvSpPr>
          <p:cNvPr id="10" name="Slide Number Placeholder 4">
            <a:extLst>
              <a:ext uri="{FF2B5EF4-FFF2-40B4-BE49-F238E27FC236}">
                <a16:creationId xmlns:a16="http://schemas.microsoft.com/office/drawing/2014/main" id="{E932D2FD-28A2-F3F4-B0BD-AE06CFB8A195}"/>
              </a:ext>
            </a:extLst>
          </p:cNvPr>
          <p:cNvSpPr>
            <a:spLocks noGrp="1"/>
          </p:cNvSpPr>
          <p:nvPr>
            <p:ph type="sldNum" sz="quarter" idx="12"/>
          </p:nvPr>
        </p:nvSpPr>
        <p:spPr>
          <a:xfrm>
            <a:off x="6553200" y="6356350"/>
            <a:ext cx="2133600" cy="365125"/>
          </a:xfrm>
        </p:spPr>
        <p:txBody>
          <a:bodyPr/>
          <a:lstStyle/>
          <a:p>
            <a:pPr>
              <a:defRPr/>
            </a:pPr>
            <a:fld id="{11F837B6-E333-4A7B-A91A-E85963763E77}" type="slidenum">
              <a:rPr lang="en-US" altLang="en-US" smtClean="0"/>
              <a:pPr>
                <a:defRPr/>
              </a:pPr>
              <a:t>19</a:t>
            </a:fld>
            <a:endParaRPr lang="en-US" altLang="en-US" dirty="0"/>
          </a:p>
        </p:txBody>
      </p:sp>
    </p:spTree>
    <p:extLst>
      <p:ext uri="{BB962C8B-B14F-4D97-AF65-F5344CB8AC3E}">
        <p14:creationId xmlns:p14="http://schemas.microsoft.com/office/powerpoint/2010/main" val="404816632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 name="Rectangle 20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 name="Rectangle 20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Freeform: Shape 21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6" name="Rectangle 21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7" name="TextBox 2">
            <a:extLst>
              <a:ext uri="{FF2B5EF4-FFF2-40B4-BE49-F238E27FC236}">
                <a16:creationId xmlns:a16="http://schemas.microsoft.com/office/drawing/2014/main" id="{47DA2C66-21C6-4DFD-97DF-2FD3B3C5264C}"/>
              </a:ext>
            </a:extLst>
          </p:cNvPr>
          <p:cNvSpPr txBox="1">
            <a:spLocks noChangeArrowheads="1"/>
          </p:cNvSpPr>
          <p:nvPr/>
        </p:nvSpPr>
        <p:spPr bwMode="auto">
          <a:xfrm>
            <a:off x="152400" y="586855"/>
            <a:ext cx="2598667" cy="3387497"/>
          </a:xfrm>
          <a:prstGeom prst="rect">
            <a:avLst/>
          </a:prstGeom>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90000"/>
              </a:lnSpc>
              <a:spcBef>
                <a:spcPct val="0"/>
              </a:spcBef>
              <a:spcAft>
                <a:spcPts val="600"/>
              </a:spcAft>
              <a:buNone/>
              <a:defRPr/>
            </a:pPr>
            <a:r>
              <a:rPr lang="en-US" altLang="en-US" sz="3500" b="1" kern="1200" dirty="0">
                <a:ln w="0"/>
                <a:solidFill>
                  <a:srgbClr val="FFFFFF"/>
                </a:solidFill>
                <a:effectLst>
                  <a:outerShdw blurRad="38100" dist="19050" dir="2700000" algn="tl" rotWithShape="0">
                    <a:schemeClr val="dk1">
                      <a:alpha val="40000"/>
                    </a:schemeClr>
                  </a:outerShdw>
                </a:effectLst>
                <a:latin typeface="+mj-lt"/>
                <a:ea typeface="+mj-ea"/>
                <a:cs typeface="+mj-cs"/>
              </a:rPr>
              <a:t>Presentation Outline</a:t>
            </a:r>
          </a:p>
        </p:txBody>
      </p:sp>
      <p:sp>
        <p:nvSpPr>
          <p:cNvPr id="4098" name="Rectangle 3">
            <a:extLst>
              <a:ext uri="{FF2B5EF4-FFF2-40B4-BE49-F238E27FC236}">
                <a16:creationId xmlns:a16="http://schemas.microsoft.com/office/drawing/2014/main" id="{53D41981-2ADC-4958-9762-E104405131ED}"/>
              </a:ext>
            </a:extLst>
          </p:cNvPr>
          <p:cNvSpPr>
            <a:spLocks noGrp="1"/>
          </p:cNvSpPr>
          <p:nvPr>
            <p:ph idx="1"/>
          </p:nvPr>
        </p:nvSpPr>
        <p:spPr>
          <a:xfrm>
            <a:off x="3429000" y="136525"/>
            <a:ext cx="5181599" cy="5546047"/>
          </a:xfrm>
        </p:spPr>
        <p:txBody>
          <a:bodyPr vert="horz" lIns="91440" tIns="45720" rIns="91440" bIns="45720" rtlCol="0" anchor="ctr">
            <a:normAutofit/>
          </a:bodyPr>
          <a:lstStyle/>
          <a:p>
            <a:pPr indent="-228600" eaLnBrk="1" hangingPunct="1">
              <a:lnSpc>
                <a:spcPct val="90000"/>
              </a:lnSpc>
              <a:spcBef>
                <a:spcPct val="0"/>
              </a:spcBef>
              <a:spcAft>
                <a:spcPts val="600"/>
              </a:spcAft>
              <a:defRPr/>
            </a:pPr>
            <a:endParaRPr lang="en-US" altLang="en-US" sz="1700" dirty="0"/>
          </a:p>
          <a:p>
            <a:pPr indent="-228600" eaLnBrk="1" hangingPunct="1">
              <a:lnSpc>
                <a:spcPct val="90000"/>
              </a:lnSpc>
              <a:spcBef>
                <a:spcPct val="0"/>
              </a:spcBef>
              <a:spcAft>
                <a:spcPts val="600"/>
              </a:spcAft>
              <a:defRPr/>
            </a:pPr>
            <a:r>
              <a:rPr lang="en-US" altLang="en-US" sz="2000" b="1" dirty="0"/>
              <a:t>Sacramento-San Joaquin Delta </a:t>
            </a:r>
          </a:p>
          <a:p>
            <a:pPr indent="-228600" eaLnBrk="1" hangingPunct="1">
              <a:lnSpc>
                <a:spcPct val="90000"/>
              </a:lnSpc>
              <a:spcBef>
                <a:spcPct val="0"/>
              </a:spcBef>
              <a:spcAft>
                <a:spcPts val="600"/>
              </a:spcAft>
              <a:defRPr/>
            </a:pPr>
            <a:endParaRPr lang="en-US" altLang="en-US" sz="2000" b="1" dirty="0"/>
          </a:p>
          <a:p>
            <a:pPr indent="-228600" eaLnBrk="1" hangingPunct="1">
              <a:lnSpc>
                <a:spcPct val="90000"/>
              </a:lnSpc>
              <a:spcBef>
                <a:spcPct val="0"/>
              </a:spcBef>
              <a:spcAft>
                <a:spcPts val="600"/>
              </a:spcAft>
              <a:defRPr/>
            </a:pPr>
            <a:r>
              <a:rPr lang="en-US" altLang="en-US" sz="2000" b="1" dirty="0"/>
              <a:t>Delta Tunnel Project Overview</a:t>
            </a:r>
          </a:p>
          <a:p>
            <a:pPr lvl="1" indent="-228600" eaLnBrk="1" hangingPunct="1">
              <a:lnSpc>
                <a:spcPct val="90000"/>
              </a:lnSpc>
              <a:spcBef>
                <a:spcPct val="0"/>
              </a:spcBef>
              <a:spcAft>
                <a:spcPts val="600"/>
              </a:spcAft>
              <a:defRPr/>
            </a:pPr>
            <a:r>
              <a:rPr lang="en-US" altLang="en-US" sz="2000" b="1" dirty="0"/>
              <a:t>Bethany Alternative - Preferred </a:t>
            </a:r>
          </a:p>
          <a:p>
            <a:pPr indent="-228600" eaLnBrk="1" hangingPunct="1">
              <a:lnSpc>
                <a:spcPct val="90000"/>
              </a:lnSpc>
              <a:spcBef>
                <a:spcPct val="0"/>
              </a:spcBef>
              <a:spcAft>
                <a:spcPts val="600"/>
              </a:spcAft>
              <a:defRPr/>
            </a:pPr>
            <a:endParaRPr lang="en-US" altLang="en-US" sz="2000" b="1" dirty="0"/>
          </a:p>
          <a:p>
            <a:pPr indent="-228600" eaLnBrk="1" hangingPunct="1">
              <a:lnSpc>
                <a:spcPct val="90000"/>
              </a:lnSpc>
              <a:spcBef>
                <a:spcPct val="0"/>
              </a:spcBef>
              <a:spcAft>
                <a:spcPts val="600"/>
              </a:spcAft>
              <a:defRPr/>
            </a:pPr>
            <a:r>
              <a:rPr lang="en-US" altLang="en-US" sz="2000" b="1" dirty="0"/>
              <a:t>River Flows - Sacramento and San Joaquin</a:t>
            </a:r>
          </a:p>
          <a:p>
            <a:pPr indent="-228600" eaLnBrk="1" hangingPunct="1">
              <a:lnSpc>
                <a:spcPct val="90000"/>
              </a:lnSpc>
              <a:spcBef>
                <a:spcPct val="0"/>
              </a:spcBef>
              <a:spcAft>
                <a:spcPts val="600"/>
              </a:spcAft>
              <a:defRPr/>
            </a:pPr>
            <a:endParaRPr lang="en-US" altLang="en-US" sz="1700" dirty="0"/>
          </a:p>
        </p:txBody>
      </p:sp>
      <p:sp>
        <p:nvSpPr>
          <p:cNvPr id="5123" name="Date Placeholder 3">
            <a:extLst>
              <a:ext uri="{FF2B5EF4-FFF2-40B4-BE49-F238E27FC236}">
                <a16:creationId xmlns:a16="http://schemas.microsoft.com/office/drawing/2014/main" id="{63616960-4BC6-40D6-BC90-4FA78F051F2E}"/>
              </a:ext>
            </a:extLst>
          </p:cNvPr>
          <p:cNvSpPr>
            <a:spLocks noGrp="1"/>
          </p:cNvSpPr>
          <p:nvPr>
            <p:ph type="dt" sz="quarter" idx="10"/>
          </p:nvPr>
        </p:nvSpPr>
        <p:spPr bwMode="auto">
          <a:xfrm>
            <a:off x="6727698" y="6455664"/>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spcAft>
                <a:spcPts val="600"/>
              </a:spcAft>
              <a:buFontTx/>
              <a:buNone/>
            </a:pPr>
            <a:r>
              <a:rPr lang="en-US" altLang="en-US" sz="1200" dirty="0">
                <a:solidFill>
                  <a:schemeClr val="tx1">
                    <a:lumMod val="50000"/>
                    <a:lumOff val="50000"/>
                  </a:schemeClr>
                </a:solidFill>
                <a:latin typeface="Arial" panose="020B0604020202020204" pitchFamily="34" charset="0"/>
                <a:ea typeface="Tahoma" panose="020B0604030504040204" pitchFamily="34" charset="0"/>
                <a:cs typeface="Arial" panose="020B0604020202020204" pitchFamily="34" charset="0"/>
              </a:rPr>
              <a:t>June 24, 2022</a:t>
            </a:r>
          </a:p>
        </p:txBody>
      </p:sp>
      <p:sp>
        <p:nvSpPr>
          <p:cNvPr id="5125" name="Slide Number Placeholder 5">
            <a:extLst>
              <a:ext uri="{FF2B5EF4-FFF2-40B4-BE49-F238E27FC236}">
                <a16:creationId xmlns:a16="http://schemas.microsoft.com/office/drawing/2014/main" id="{12B4A77E-DA5A-4A22-8748-D64A1D62894A}"/>
              </a:ext>
            </a:extLst>
          </p:cNvPr>
          <p:cNvSpPr>
            <a:spLocks noGrp="1"/>
          </p:cNvSpPr>
          <p:nvPr>
            <p:ph type="sldNum" sz="quarter" idx="12"/>
          </p:nvPr>
        </p:nvSpPr>
        <p:spPr bwMode="auto">
          <a:xfrm>
            <a:off x="8778240" y="6455664"/>
            <a:ext cx="336042"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D17899B5-4B6E-4BBE-B660-58AAEE53F112}" type="slidenum">
              <a:rPr lang="en-US" altLang="en-US" sz="1200">
                <a:solidFill>
                  <a:schemeClr val="tx1">
                    <a:lumMod val="50000"/>
                    <a:lumOff val="50000"/>
                  </a:schemeClr>
                </a:solidFill>
                <a:latin typeface="Arial" panose="020B0604020202020204" pitchFamily="34" charset="0"/>
                <a:ea typeface="Tahoma" panose="020B0604030504040204" pitchFamily="34" charset="0"/>
                <a:cs typeface="Arial" panose="020B0604020202020204" pitchFamily="34" charset="0"/>
              </a:rPr>
              <a:pPr>
                <a:spcBef>
                  <a:spcPct val="0"/>
                </a:spcBef>
                <a:spcAft>
                  <a:spcPts val="600"/>
                </a:spcAft>
                <a:buFontTx/>
                <a:buNone/>
              </a:pPr>
              <a:t>2</a:t>
            </a:fld>
            <a:endParaRPr lang="en-US" altLang="en-US" sz="1200" dirty="0">
              <a:solidFill>
                <a:schemeClr val="tx1">
                  <a:lumMod val="50000"/>
                  <a:lumOff val="50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DB105851-B778-3746-D38F-A1A7536DEF96}"/>
              </a:ext>
            </a:extLst>
          </p:cNvPr>
          <p:cNvSpPr>
            <a:spLocks noGrp="1"/>
          </p:cNvSpPr>
          <p:nvPr>
            <p:ph type="ftr" sz="quarter" idx="11"/>
          </p:nvPr>
        </p:nvSpPr>
        <p:spPr/>
        <p:txBody>
          <a:bodyPr/>
          <a:lstStyle/>
          <a:p>
            <a:pPr>
              <a:defRPr/>
            </a:pPr>
            <a:r>
              <a:rPr lang="en-US" dirty="0"/>
              <a:t>Delta Counties' Water Summit</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A6AAB-394C-489F-89A2-07FC697C3ACB}"/>
              </a:ext>
            </a:extLst>
          </p:cNvPr>
          <p:cNvSpPr>
            <a:spLocks noGrp="1"/>
          </p:cNvSpPr>
          <p:nvPr>
            <p:ph type="dt" sz="quarter" idx="10"/>
          </p:nvPr>
        </p:nvSpPr>
        <p:spPr/>
        <p:txBody>
          <a:bodyPr/>
          <a:lstStyle/>
          <a:p>
            <a:pPr>
              <a:defRPr/>
            </a:pPr>
            <a:r>
              <a:rPr lang="en-US" dirty="0"/>
              <a:t>June 24, 2022</a:t>
            </a:r>
          </a:p>
        </p:txBody>
      </p:sp>
      <p:sp>
        <p:nvSpPr>
          <p:cNvPr id="3" name="Footer Placeholder 2">
            <a:extLst>
              <a:ext uri="{FF2B5EF4-FFF2-40B4-BE49-F238E27FC236}">
                <a16:creationId xmlns:a16="http://schemas.microsoft.com/office/drawing/2014/main" id="{998B6106-33E1-47E8-BECB-2D78CA3ADD26}"/>
              </a:ext>
            </a:extLst>
          </p:cNvPr>
          <p:cNvSpPr>
            <a:spLocks noGrp="1"/>
          </p:cNvSpPr>
          <p:nvPr>
            <p:ph type="ftr" sz="quarter" idx="11"/>
          </p:nvPr>
        </p:nvSpPr>
        <p:spPr>
          <a:xfrm>
            <a:off x="2895600" y="6356350"/>
            <a:ext cx="3124200" cy="365125"/>
          </a:xfrm>
        </p:spPr>
        <p:txBody>
          <a:bodyPr/>
          <a:lstStyle/>
          <a:p>
            <a:pPr>
              <a:defRPr/>
            </a:pPr>
            <a:r>
              <a:rPr lang="en-US" altLang="en-US" dirty="0">
                <a:latin typeface="Arial" panose="020B0604020202020204" pitchFamily="34" charset="0"/>
                <a:cs typeface="Arial" panose="020B0604020202020204" pitchFamily="34" charset="0"/>
              </a:rPr>
              <a:t>Delta Counties' Water Summit</a:t>
            </a:r>
          </a:p>
        </p:txBody>
      </p:sp>
      <p:sp>
        <p:nvSpPr>
          <p:cNvPr id="26628" name="Slide Number Placeholder 3">
            <a:extLst>
              <a:ext uri="{FF2B5EF4-FFF2-40B4-BE49-F238E27FC236}">
                <a16:creationId xmlns:a16="http://schemas.microsoft.com/office/drawing/2014/main" id="{8673E4BC-C4B1-4AF7-997D-C13C3E4D3B7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583C9C2-A078-4D6A-92EE-AC6D734EAB87}" type="slidenum">
              <a:rPr lang="en-US" altLang="en-US" sz="1200" smtClean="0">
                <a:solidFill>
                  <a:srgbClr val="898989"/>
                </a:solidFill>
                <a:latin typeface="Arial" panose="020B0604020202020204" pitchFamily="34" charset="0"/>
              </a:rPr>
              <a:pPr>
                <a:spcBef>
                  <a:spcPct val="0"/>
                </a:spcBef>
                <a:buFontTx/>
                <a:buNone/>
              </a:pPr>
              <a:t>20</a:t>
            </a:fld>
            <a:endParaRPr lang="en-US" altLang="en-US" sz="1200" dirty="0">
              <a:solidFill>
                <a:srgbClr val="898989"/>
              </a:solidFill>
              <a:latin typeface="Arial" panose="020B0604020202020204" pitchFamily="34" charset="0"/>
            </a:endParaRPr>
          </a:p>
        </p:txBody>
      </p:sp>
      <p:pic>
        <p:nvPicPr>
          <p:cNvPr id="26629" name="Picture 5">
            <a:extLst>
              <a:ext uri="{FF2B5EF4-FFF2-40B4-BE49-F238E27FC236}">
                <a16:creationId xmlns:a16="http://schemas.microsoft.com/office/drawing/2014/main" id="{C191435B-0B7A-4E19-8829-96921B077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32" y="286995"/>
            <a:ext cx="8193619" cy="603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6">
            <a:extLst>
              <a:ext uri="{FF2B5EF4-FFF2-40B4-BE49-F238E27FC236}">
                <a16:creationId xmlns:a16="http://schemas.microsoft.com/office/drawing/2014/main" id="{34E636E3-7895-432A-979D-2AA6C739AA77}"/>
              </a:ext>
            </a:extLst>
          </p:cNvPr>
          <p:cNvSpPr txBox="1">
            <a:spLocks noChangeArrowheads="1"/>
          </p:cNvSpPr>
          <p:nvPr/>
        </p:nvSpPr>
        <p:spPr bwMode="auto">
          <a:xfrm>
            <a:off x="489673" y="2438400"/>
            <a:ext cx="8179136" cy="2000548"/>
          </a:xfrm>
          <a:prstGeom prst="rect">
            <a:avLst/>
          </a:prstGeom>
          <a:solidFill>
            <a:srgbClr val="002060"/>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b="1" dirty="0">
                <a:solidFill>
                  <a:schemeClr val="bg1"/>
                </a:solidFill>
                <a:latin typeface="Arial" panose="020B0604020202020204" pitchFamily="34" charset="0"/>
              </a:rPr>
              <a:t> Questions?</a:t>
            </a:r>
          </a:p>
          <a:p>
            <a:pPr algn="ctr">
              <a:spcBef>
                <a:spcPct val="0"/>
              </a:spcBef>
              <a:buFontTx/>
              <a:buNone/>
            </a:pPr>
            <a:r>
              <a:rPr lang="en-US" altLang="en-US" sz="2000" b="1" dirty="0">
                <a:solidFill>
                  <a:schemeClr val="bg1"/>
                </a:solidFill>
                <a:latin typeface="Arial" panose="020B0604020202020204" pitchFamily="34" charset="0"/>
              </a:rPr>
              <a:t>ryan.hernandez@dcd.cccounty.us</a:t>
            </a:r>
          </a:p>
          <a:p>
            <a:pPr algn="ctr">
              <a:spcBef>
                <a:spcPct val="0"/>
              </a:spcBef>
              <a:buFontTx/>
              <a:buNone/>
            </a:pPr>
            <a:r>
              <a:rPr lang="en-US" altLang="en-US" sz="2000" b="1" dirty="0">
                <a:solidFill>
                  <a:schemeClr val="bg1"/>
                </a:solidFill>
                <a:latin typeface="Arial" panose="020B0604020202020204" pitchFamily="34" charset="0"/>
              </a:rPr>
              <a:t>dranen@saccounty.gov</a:t>
            </a:r>
          </a:p>
          <a:p>
            <a:pPr algn="ctr">
              <a:spcBef>
                <a:spcPct val="0"/>
              </a:spcBef>
              <a:buFontTx/>
              <a:buNone/>
            </a:pPr>
            <a:r>
              <a:rPr lang="en-US" altLang="en-US" sz="2000" b="1" dirty="0">
                <a:solidFill>
                  <a:schemeClr val="bg1"/>
                </a:solidFill>
                <a:latin typeface="Arial" panose="020B0604020202020204" pitchFamily="34" charset="0"/>
              </a:rPr>
              <a:t>ktaber@somachlaw.com</a:t>
            </a:r>
          </a:p>
          <a:p>
            <a:pPr algn="ctr">
              <a:spcBef>
                <a:spcPct val="0"/>
              </a:spcBef>
              <a:buFontTx/>
              <a:buNone/>
            </a:pPr>
            <a:r>
              <a:rPr lang="en-US" altLang="en-US" sz="2000" b="1" dirty="0">
                <a:solidFill>
                  <a:schemeClr val="bg1"/>
                </a:solidFill>
                <a:latin typeface="Arial" panose="020B0604020202020204" pitchFamily="34" charset="0"/>
              </a:rPr>
              <a:t>osha@semlawyers.com</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A7E85C9D-C443-4998-B282-BC682143C26D}"/>
              </a:ext>
            </a:extLst>
          </p:cNvPr>
          <p:cNvSpPr>
            <a:spLocks noGrp="1"/>
          </p:cNvSpPr>
          <p:nvPr>
            <p:ph type="title"/>
          </p:nvPr>
        </p:nvSpPr>
        <p:spPr/>
        <p:txBody>
          <a:bodyPr/>
          <a:lstStyle/>
          <a:p>
            <a:r>
              <a:rPr lang="en-US" altLang="en-US" dirty="0"/>
              <a:t>References </a:t>
            </a:r>
          </a:p>
        </p:txBody>
      </p:sp>
      <p:sp>
        <p:nvSpPr>
          <p:cNvPr id="4" name="Date Placeholder 3">
            <a:extLst>
              <a:ext uri="{FF2B5EF4-FFF2-40B4-BE49-F238E27FC236}">
                <a16:creationId xmlns:a16="http://schemas.microsoft.com/office/drawing/2014/main" id="{3E2359BD-DC73-461A-A906-63797A99DE76}"/>
              </a:ext>
            </a:extLst>
          </p:cNvPr>
          <p:cNvSpPr>
            <a:spLocks noGrp="1"/>
          </p:cNvSpPr>
          <p:nvPr>
            <p:ph type="dt" sz="quarter" idx="10"/>
          </p:nvPr>
        </p:nvSpPr>
        <p:spPr/>
        <p:txBody>
          <a:bodyPr/>
          <a:lstStyle/>
          <a:p>
            <a:pPr>
              <a:defRPr/>
            </a:pPr>
            <a:r>
              <a:rPr lang="en-US" dirty="0"/>
              <a:t>June 24, 2022</a:t>
            </a:r>
          </a:p>
        </p:txBody>
      </p:sp>
      <p:sp>
        <p:nvSpPr>
          <p:cNvPr id="5" name="Footer Placeholder 4">
            <a:extLst>
              <a:ext uri="{FF2B5EF4-FFF2-40B4-BE49-F238E27FC236}">
                <a16:creationId xmlns:a16="http://schemas.microsoft.com/office/drawing/2014/main" id="{5E1E7DBD-F701-4258-B5B9-6E0D8E4AD297}"/>
              </a:ext>
            </a:extLst>
          </p:cNvPr>
          <p:cNvSpPr>
            <a:spLocks noGrp="1"/>
          </p:cNvSpPr>
          <p:nvPr>
            <p:ph type="ftr" sz="quarter" idx="11"/>
          </p:nvPr>
        </p:nvSpPr>
        <p:spPr>
          <a:xfrm>
            <a:off x="2971800" y="6356350"/>
            <a:ext cx="3048000" cy="365125"/>
          </a:xfrm>
        </p:spPr>
        <p:txBody>
          <a:bodyPr/>
          <a:lstStyle/>
          <a:p>
            <a:pPr>
              <a:defRPr/>
            </a:pPr>
            <a:r>
              <a:rPr lang="en-US" altLang="en-US" dirty="0">
                <a:latin typeface="Arial" panose="020B0604020202020204" pitchFamily="34" charset="0"/>
                <a:cs typeface="Arial" panose="020B0604020202020204" pitchFamily="34" charset="0"/>
              </a:rPr>
              <a:t>Delta Counties' Water Summit</a:t>
            </a:r>
          </a:p>
        </p:txBody>
      </p:sp>
      <p:sp>
        <p:nvSpPr>
          <p:cNvPr id="28678" name="Slide Number Placeholder 5">
            <a:extLst>
              <a:ext uri="{FF2B5EF4-FFF2-40B4-BE49-F238E27FC236}">
                <a16:creationId xmlns:a16="http://schemas.microsoft.com/office/drawing/2014/main" id="{97981D14-DD23-49BB-A366-B36B40E25D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D45B442-F0B9-4453-B8A5-599C86F7574E}" type="slidenum">
              <a:rPr lang="en-US" altLang="en-US" sz="1200" smtClean="0">
                <a:solidFill>
                  <a:srgbClr val="898989"/>
                </a:solidFill>
                <a:latin typeface="Arial" panose="020B0604020202020204" pitchFamily="34" charset="0"/>
              </a:rPr>
              <a:pPr>
                <a:spcBef>
                  <a:spcPct val="0"/>
                </a:spcBef>
                <a:buFontTx/>
                <a:buNone/>
              </a:pPr>
              <a:t>21</a:t>
            </a:fld>
            <a:endParaRPr lang="en-US" altLang="en-US" sz="1200" dirty="0">
              <a:solidFill>
                <a:srgbClr val="898989"/>
              </a:solidFill>
              <a:latin typeface="Arial" panose="020B0604020202020204" pitchFamily="34" charset="0"/>
            </a:endParaRPr>
          </a:p>
        </p:txBody>
      </p:sp>
      <p:sp>
        <p:nvSpPr>
          <p:cNvPr id="8" name="Content Placeholder 2">
            <a:extLst>
              <a:ext uri="{FF2B5EF4-FFF2-40B4-BE49-F238E27FC236}">
                <a16:creationId xmlns:a16="http://schemas.microsoft.com/office/drawing/2014/main" id="{1AB083D1-8187-5DBB-37F3-4335F752CD06}"/>
              </a:ext>
            </a:extLst>
          </p:cNvPr>
          <p:cNvSpPr>
            <a:spLocks noGrp="1"/>
          </p:cNvSpPr>
          <p:nvPr>
            <p:ph idx="1"/>
          </p:nvPr>
        </p:nvSpPr>
        <p:spPr>
          <a:xfrm>
            <a:off x="609600" y="1066800"/>
            <a:ext cx="8229600" cy="4525963"/>
          </a:xfrm>
        </p:spPr>
        <p:txBody>
          <a:bodyPr/>
          <a:lstStyle/>
          <a:p>
            <a:pPr marL="0" indent="0">
              <a:buFont typeface="Arial" panose="020B0604020202020204" pitchFamily="34" charset="0"/>
              <a:buNone/>
            </a:pPr>
            <a:r>
              <a:rPr lang="en-US" altLang="en-US" sz="1400" dirty="0"/>
              <a:t>Delta Counties Coalition</a:t>
            </a:r>
          </a:p>
          <a:p>
            <a:pPr marL="0" indent="0">
              <a:buFont typeface="Arial" panose="020B0604020202020204" pitchFamily="34" charset="0"/>
              <a:buNone/>
            </a:pPr>
            <a:r>
              <a:rPr lang="en-US" altLang="en-US" sz="1400" dirty="0">
                <a:hlinkClick r:id="rId3"/>
              </a:rPr>
              <a:t>https://delta.saccounty.gov/content/Pages/delta-counties-coalition.aspx</a:t>
            </a:r>
            <a:endParaRPr lang="en-US" altLang="en-US" sz="1400" dirty="0"/>
          </a:p>
          <a:p>
            <a:pPr marL="0" indent="0">
              <a:buFont typeface="Arial" panose="020B0604020202020204" pitchFamily="34" charset="0"/>
              <a:buNone/>
            </a:pPr>
            <a:r>
              <a:rPr lang="en-US" altLang="en-US" sz="1400" dirty="0"/>
              <a:t>Department of Water Resources</a:t>
            </a:r>
          </a:p>
          <a:p>
            <a:pPr marL="0" indent="0">
              <a:buFont typeface="Arial" panose="020B0604020202020204" pitchFamily="34" charset="0"/>
              <a:buNone/>
            </a:pPr>
            <a:r>
              <a:rPr lang="en-US" altLang="en-US" sz="1400" dirty="0">
                <a:hlinkClick r:id="rId4"/>
              </a:rPr>
              <a:t>https://water.ca.gov/deltaconveyance</a:t>
            </a:r>
            <a:endParaRPr lang="en-US" altLang="en-US" sz="1400" dirty="0"/>
          </a:p>
          <a:p>
            <a:pPr marL="0" indent="0">
              <a:buFont typeface="Arial" panose="020B0604020202020204" pitchFamily="34" charset="0"/>
              <a:buNone/>
            </a:pPr>
            <a:r>
              <a:rPr lang="en-US" altLang="en-US" sz="1400" dirty="0"/>
              <a:t>Delta Conveyance Design &amp; Construction Authority</a:t>
            </a:r>
          </a:p>
          <a:p>
            <a:pPr marL="0" indent="0">
              <a:buFont typeface="Arial" panose="020B0604020202020204" pitchFamily="34" charset="0"/>
              <a:buNone/>
            </a:pPr>
            <a:r>
              <a:rPr lang="en-US" altLang="en-US" sz="1400" dirty="0">
                <a:hlinkClick r:id="rId4"/>
              </a:rPr>
              <a:t>https://water.ca.gov/deltaconveyance</a:t>
            </a:r>
            <a:r>
              <a:rPr lang="en-US" altLang="en-US" sz="1400" dirty="0"/>
              <a:t> </a:t>
            </a:r>
          </a:p>
          <a:p>
            <a:pPr marL="0" indent="0">
              <a:buFont typeface="Arial" panose="020B0604020202020204" pitchFamily="34" charset="0"/>
              <a:buNone/>
            </a:pPr>
            <a:r>
              <a:rPr lang="en-US" altLang="en-US" sz="1400" dirty="0"/>
              <a:t>Restore the Delta</a:t>
            </a:r>
          </a:p>
          <a:p>
            <a:pPr marL="0" indent="0">
              <a:buFont typeface="Arial" panose="020B0604020202020204" pitchFamily="34" charset="0"/>
              <a:buNone/>
            </a:pPr>
            <a:r>
              <a:rPr lang="en-US" altLang="en-US" sz="1400" dirty="0">
                <a:hlinkClick r:id="rId5"/>
              </a:rPr>
              <a:t>https://restorethedelta.org/</a:t>
            </a:r>
            <a:r>
              <a:rPr lang="en-US" altLang="en-US" sz="1400" dirty="0"/>
              <a:t> </a:t>
            </a:r>
          </a:p>
          <a:p>
            <a:pPr marL="0" indent="0">
              <a:buFont typeface="Arial" panose="020B0604020202020204" pitchFamily="34" charset="0"/>
              <a:buNone/>
            </a:pPr>
            <a:r>
              <a:rPr lang="en-US" altLang="en-US" sz="1400" dirty="0"/>
              <a:t>Save the California Delta Alliance (STCDA)</a:t>
            </a:r>
          </a:p>
          <a:p>
            <a:pPr marL="0" indent="0">
              <a:buFont typeface="Arial" panose="020B0604020202020204" pitchFamily="34" charset="0"/>
              <a:buNone/>
            </a:pPr>
            <a:r>
              <a:rPr lang="en-US" altLang="en-US" sz="1400" dirty="0">
                <a:hlinkClick r:id="rId6"/>
              </a:rPr>
              <a:t>https://nodeltagates.com/</a:t>
            </a:r>
            <a:r>
              <a:rPr lang="en-US" altLang="en-US" sz="1400" dirty="0"/>
              <a:t> </a:t>
            </a:r>
          </a:p>
          <a:p>
            <a:pPr marL="0" indent="0">
              <a:buFont typeface="Arial" panose="020B0604020202020204" pitchFamily="34" charset="0"/>
              <a:buNone/>
            </a:pPr>
            <a:r>
              <a:rPr lang="en-US" altLang="en-US" sz="1400" dirty="0"/>
              <a:t>Bay Delta Live Website</a:t>
            </a:r>
          </a:p>
          <a:p>
            <a:pPr marL="0" indent="0">
              <a:buFont typeface="Arial" panose="020B0604020202020204" pitchFamily="34" charset="0"/>
              <a:buNone/>
            </a:pPr>
            <a:r>
              <a:rPr lang="en-US" altLang="en-US" sz="1400" dirty="0">
                <a:hlinkClick r:id="rId7"/>
              </a:rPr>
              <a:t>https://www.baydeltalive.com/</a:t>
            </a:r>
            <a:r>
              <a:rPr lang="en-US" altLang="en-US" sz="1400" dirty="0"/>
              <a:t> </a:t>
            </a:r>
          </a:p>
          <a:p>
            <a:pPr marL="0" indent="0">
              <a:buFont typeface="Arial" panose="020B0604020202020204" pitchFamily="34" charset="0"/>
              <a:buNone/>
            </a:pPr>
            <a:r>
              <a:rPr lang="en-US" altLang="en-US" sz="1400" dirty="0"/>
              <a:t>California Data Exchange Center</a:t>
            </a:r>
          </a:p>
          <a:p>
            <a:pPr marL="0" indent="0">
              <a:buFont typeface="Arial" panose="020B0604020202020204" pitchFamily="34" charset="0"/>
              <a:buNone/>
            </a:pPr>
            <a:r>
              <a:rPr lang="en-US" altLang="en-US" sz="1400" dirty="0">
                <a:hlinkClick r:id="rId8"/>
              </a:rPr>
              <a:t>https://cdec.water.ca.gov/</a:t>
            </a:r>
            <a:endParaRPr lang="en-US" altLang="en-US" sz="1400" dirty="0"/>
          </a:p>
          <a:p>
            <a:pPr marL="0" indent="0">
              <a:buFont typeface="Arial" panose="020B0604020202020204" pitchFamily="34" charset="0"/>
              <a:buNone/>
            </a:pPr>
            <a:r>
              <a:rPr lang="en-US" altLang="en-US" sz="1400" dirty="0"/>
              <a:t>Water Education Foundation</a:t>
            </a:r>
            <a:endParaRPr lang="en-US" altLang="en-US" sz="1400" dirty="0">
              <a:hlinkClick r:id="rId9"/>
            </a:endParaRPr>
          </a:p>
          <a:p>
            <a:pPr marL="0" indent="0">
              <a:buFont typeface="Arial" panose="020B0604020202020204" pitchFamily="34" charset="0"/>
              <a:buNone/>
            </a:pPr>
            <a:r>
              <a:rPr lang="en-US" altLang="en-US" sz="1400" dirty="0">
                <a:hlinkClick r:id="rId9"/>
              </a:rPr>
              <a:t>https://www.watereducation.org/aquapedia/sacramento-san-joaquin-delta</a:t>
            </a:r>
            <a:endParaRPr lang="en-US" altLang="en-US" sz="1400" dirty="0"/>
          </a:p>
          <a:p>
            <a:pPr marL="0" indent="0">
              <a:buFont typeface="Arial" panose="020B0604020202020204" pitchFamily="34" charset="0"/>
              <a:buNone/>
            </a:pPr>
            <a:r>
              <a:rPr lang="en-US" altLang="en-US" sz="1400" dirty="0"/>
              <a:t> </a:t>
            </a:r>
          </a:p>
          <a:p>
            <a:pPr marL="0" indent="0">
              <a:buFont typeface="Arial" panose="020B0604020202020204" pitchFamily="34" charset="0"/>
              <a:buNone/>
            </a:pPr>
            <a:endParaRPr lang="en-US" altLang="en-US" sz="1400" dirty="0"/>
          </a:p>
          <a:p>
            <a:pPr marL="0" indent="0">
              <a:buFont typeface="Arial" panose="020B0604020202020204" pitchFamily="34" charset="0"/>
              <a:buNone/>
            </a:pPr>
            <a:endParaRPr lang="en-US" altLang="en-US" sz="1400" dirty="0"/>
          </a:p>
          <a:p>
            <a:pPr marL="0" indent="0">
              <a:buFont typeface="Arial" panose="020B0604020202020204" pitchFamily="34" charset="0"/>
              <a:buNone/>
            </a:pPr>
            <a:endParaRPr lang="en-US" altLang="en-US" sz="14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 name="Rectangle 20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 name="Rectangle 20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Freeform: Shape 21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6" name="Rectangle 21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7" name="TextBox 2">
            <a:extLst>
              <a:ext uri="{FF2B5EF4-FFF2-40B4-BE49-F238E27FC236}">
                <a16:creationId xmlns:a16="http://schemas.microsoft.com/office/drawing/2014/main" id="{47DA2C66-21C6-4DFD-97DF-2FD3B3C5264C}"/>
              </a:ext>
            </a:extLst>
          </p:cNvPr>
          <p:cNvSpPr txBox="1">
            <a:spLocks noChangeArrowheads="1"/>
          </p:cNvSpPr>
          <p:nvPr/>
        </p:nvSpPr>
        <p:spPr bwMode="auto">
          <a:xfrm>
            <a:off x="228601" y="457201"/>
            <a:ext cx="2522466" cy="4191000"/>
          </a:xfrm>
          <a:prstGeom prst="rect">
            <a:avLst/>
          </a:prstGeom>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90000"/>
              </a:lnSpc>
              <a:spcBef>
                <a:spcPct val="0"/>
              </a:spcBef>
              <a:spcAft>
                <a:spcPts val="600"/>
              </a:spcAft>
              <a:buNone/>
              <a:defRPr/>
            </a:pPr>
            <a:r>
              <a:rPr lang="en-US" altLang="en-US" sz="3500" b="1" kern="1200" dirty="0">
                <a:ln w="0"/>
                <a:solidFill>
                  <a:srgbClr val="FFFFFF"/>
                </a:solidFill>
                <a:effectLst>
                  <a:outerShdw blurRad="38100" dist="19050" dir="2700000" algn="tl" rotWithShape="0">
                    <a:schemeClr val="dk1">
                      <a:alpha val="40000"/>
                    </a:schemeClr>
                  </a:outerShdw>
                </a:effectLst>
                <a:latin typeface="+mj-lt"/>
                <a:ea typeface="+mj-ea"/>
                <a:cs typeface="+mj-cs"/>
              </a:rPr>
              <a:t>Sacramento- San Joaquin Delta</a:t>
            </a:r>
          </a:p>
          <a:p>
            <a:pPr algn="r" eaLnBrk="1" hangingPunct="1">
              <a:lnSpc>
                <a:spcPct val="90000"/>
              </a:lnSpc>
              <a:spcBef>
                <a:spcPct val="0"/>
              </a:spcBef>
              <a:spcAft>
                <a:spcPts val="600"/>
              </a:spcAft>
              <a:buNone/>
              <a:defRPr/>
            </a:pPr>
            <a:r>
              <a:rPr lang="en-US" altLang="en-US" sz="3500" b="1" dirty="0">
                <a:ln w="0"/>
                <a:solidFill>
                  <a:srgbClr val="FFFFFF"/>
                </a:solidFill>
                <a:effectLst>
                  <a:outerShdw blurRad="38100" dist="19050" dir="2700000" algn="tl" rotWithShape="0">
                    <a:schemeClr val="dk1">
                      <a:alpha val="40000"/>
                    </a:schemeClr>
                  </a:outerShdw>
                </a:effectLst>
                <a:latin typeface="+mj-lt"/>
                <a:ea typeface="+mj-ea"/>
                <a:cs typeface="+mj-cs"/>
              </a:rPr>
              <a:t> </a:t>
            </a:r>
          </a:p>
          <a:p>
            <a:pPr algn="r" eaLnBrk="1" hangingPunct="1">
              <a:lnSpc>
                <a:spcPct val="90000"/>
              </a:lnSpc>
              <a:spcBef>
                <a:spcPct val="0"/>
              </a:spcBef>
              <a:spcAft>
                <a:spcPts val="600"/>
              </a:spcAft>
              <a:buNone/>
              <a:defRPr/>
            </a:pPr>
            <a:r>
              <a:rPr lang="en-US" altLang="en-US" sz="3500" b="1" kern="1200" dirty="0">
                <a:ln w="0"/>
                <a:solidFill>
                  <a:srgbClr val="FFFFFF"/>
                </a:solidFill>
                <a:effectLst>
                  <a:outerShdw blurRad="38100" dist="19050" dir="2700000" algn="tl" rotWithShape="0">
                    <a:schemeClr val="dk1">
                      <a:alpha val="40000"/>
                    </a:schemeClr>
                  </a:outerShdw>
                </a:effectLst>
                <a:latin typeface="+mj-lt"/>
                <a:ea typeface="+mj-ea"/>
                <a:cs typeface="+mj-cs"/>
              </a:rPr>
              <a:t>National Heritage Area</a:t>
            </a:r>
          </a:p>
        </p:txBody>
      </p:sp>
      <p:sp>
        <p:nvSpPr>
          <p:cNvPr id="5123" name="Date Placeholder 3">
            <a:extLst>
              <a:ext uri="{FF2B5EF4-FFF2-40B4-BE49-F238E27FC236}">
                <a16:creationId xmlns:a16="http://schemas.microsoft.com/office/drawing/2014/main" id="{63616960-4BC6-40D6-BC90-4FA78F051F2E}"/>
              </a:ext>
            </a:extLst>
          </p:cNvPr>
          <p:cNvSpPr>
            <a:spLocks noGrp="1"/>
          </p:cNvSpPr>
          <p:nvPr>
            <p:ph type="dt" sz="quarter" idx="10"/>
          </p:nvPr>
        </p:nvSpPr>
        <p:spPr bwMode="auto">
          <a:xfrm>
            <a:off x="6727698" y="6455664"/>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spcAft>
                <a:spcPts val="600"/>
              </a:spcAft>
              <a:buFontTx/>
              <a:buNone/>
            </a:pPr>
            <a:r>
              <a:rPr lang="en-US" altLang="en-US" sz="1000" dirty="0">
                <a:solidFill>
                  <a:schemeClr val="tx1">
                    <a:lumMod val="50000"/>
                    <a:lumOff val="50000"/>
                  </a:schemeClr>
                </a:solidFill>
                <a:latin typeface="Arial" panose="020B0604020202020204" pitchFamily="34" charset="0"/>
                <a:cs typeface="Arial" panose="020B0604020202020204" pitchFamily="34" charset="0"/>
              </a:rPr>
              <a:t>June 24, 2022</a:t>
            </a:r>
          </a:p>
        </p:txBody>
      </p:sp>
      <p:sp>
        <p:nvSpPr>
          <p:cNvPr id="5125" name="Slide Number Placeholder 5">
            <a:extLst>
              <a:ext uri="{FF2B5EF4-FFF2-40B4-BE49-F238E27FC236}">
                <a16:creationId xmlns:a16="http://schemas.microsoft.com/office/drawing/2014/main" id="{12B4A77E-DA5A-4A22-8748-D64A1D62894A}"/>
              </a:ext>
            </a:extLst>
          </p:cNvPr>
          <p:cNvSpPr>
            <a:spLocks noGrp="1"/>
          </p:cNvSpPr>
          <p:nvPr>
            <p:ph type="sldNum" sz="quarter" idx="12"/>
          </p:nvPr>
        </p:nvSpPr>
        <p:spPr bwMode="auto">
          <a:xfrm>
            <a:off x="8778240" y="6455664"/>
            <a:ext cx="336042"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D17899B5-4B6E-4BBE-B660-58AAEE53F112}" type="slidenum">
              <a:rPr lang="en-US" altLang="en-US" sz="1000">
                <a:solidFill>
                  <a:schemeClr val="tx1">
                    <a:lumMod val="50000"/>
                    <a:lumOff val="50000"/>
                  </a:schemeClr>
                </a:solidFill>
                <a:latin typeface="Arial" panose="020B0604020202020204" pitchFamily="34" charset="0"/>
                <a:cs typeface="Arial" panose="020B0604020202020204" pitchFamily="34" charset="0"/>
              </a:rPr>
              <a:pPr>
                <a:spcBef>
                  <a:spcPct val="0"/>
                </a:spcBef>
                <a:spcAft>
                  <a:spcPts val="600"/>
                </a:spcAft>
                <a:buFontTx/>
                <a:buNone/>
              </a:pPr>
              <a:t>3</a:t>
            </a:fld>
            <a:endParaRPr lang="en-US" altLang="en-US" sz="1000" dirty="0">
              <a:solidFill>
                <a:schemeClr val="tx1">
                  <a:lumMod val="50000"/>
                  <a:lumOff val="50000"/>
                </a:schemeClr>
              </a:solidFill>
              <a:latin typeface="Arial" panose="020B0604020202020204" pitchFamily="34" charset="0"/>
              <a:cs typeface="Arial" panose="020B0604020202020204" pitchFamily="34" charset="0"/>
            </a:endParaRPr>
          </a:p>
        </p:txBody>
      </p:sp>
      <p:graphicFrame>
        <p:nvGraphicFramePr>
          <p:cNvPr id="15" name="Content Placeholder 6">
            <a:extLst>
              <a:ext uri="{FF2B5EF4-FFF2-40B4-BE49-F238E27FC236}">
                <a16:creationId xmlns:a16="http://schemas.microsoft.com/office/drawing/2014/main" id="{C15E5EF8-2016-E897-A13B-0E01C5863B91}"/>
              </a:ext>
            </a:extLst>
          </p:cNvPr>
          <p:cNvGraphicFramePr>
            <a:graphicFrameLocks noGrp="1" noChangeAspect="1"/>
          </p:cNvGraphicFramePr>
          <p:nvPr>
            <p:ph idx="1"/>
            <p:extLst>
              <p:ext uri="{D42A27DB-BD31-4B8C-83A1-F6EECF244321}">
                <p14:modId xmlns:p14="http://schemas.microsoft.com/office/powerpoint/2010/main" val="4069542502"/>
              </p:ext>
            </p:extLst>
          </p:nvPr>
        </p:nvGraphicFramePr>
        <p:xfrm>
          <a:off x="3657384" y="95742"/>
          <a:ext cx="4953216" cy="6410045"/>
        </p:xfrm>
        <a:graphic>
          <a:graphicData uri="http://schemas.openxmlformats.org/presentationml/2006/ole">
            <mc:AlternateContent xmlns:mc="http://schemas.openxmlformats.org/markup-compatibility/2006">
              <mc:Choice xmlns:v="urn:schemas-microsoft-com:vml" Requires="v">
                <p:oleObj name="Acrobat Document" r:id="rId3" imgW="5829156" imgH="7543672" progId="Acrobat.Document.DC">
                  <p:embed/>
                </p:oleObj>
              </mc:Choice>
              <mc:Fallback>
                <p:oleObj name="Acrobat Document" r:id="rId3" imgW="5829156" imgH="7543672" progId="Acrobat.Document.DC">
                  <p:embed/>
                  <p:pic>
                    <p:nvPicPr>
                      <p:cNvPr id="6148" name="Content Placeholder 6">
                        <a:extLst>
                          <a:ext uri="{FF2B5EF4-FFF2-40B4-BE49-F238E27FC236}">
                            <a16:creationId xmlns:a16="http://schemas.microsoft.com/office/drawing/2014/main" id="{5498A219-B07B-4280-B29A-A3EF6A814D77}"/>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384" y="95742"/>
                        <a:ext cx="4953216" cy="6410045"/>
                      </a:xfrm>
                      <a:prstGeom prst="rect">
                        <a:avLst/>
                      </a:prstGeom>
                      <a:noFill/>
                      <a:ln>
                        <a:noFill/>
                      </a:ln>
                    </p:spPr>
                  </p:pic>
                </p:oleObj>
              </mc:Fallback>
            </mc:AlternateContent>
          </a:graphicData>
        </a:graphic>
      </p:graphicFrame>
      <p:sp>
        <p:nvSpPr>
          <p:cNvPr id="2" name="Footer Placeholder 1">
            <a:extLst>
              <a:ext uri="{FF2B5EF4-FFF2-40B4-BE49-F238E27FC236}">
                <a16:creationId xmlns:a16="http://schemas.microsoft.com/office/drawing/2014/main" id="{31AF68ED-EF03-A9A3-7B5B-6FBFAF612C25}"/>
              </a:ext>
            </a:extLst>
          </p:cNvPr>
          <p:cNvSpPr>
            <a:spLocks noGrp="1"/>
          </p:cNvSpPr>
          <p:nvPr>
            <p:ph type="ftr" sz="quarter" idx="11"/>
          </p:nvPr>
        </p:nvSpPr>
        <p:spPr/>
        <p:txBody>
          <a:bodyPr/>
          <a:lstStyle/>
          <a:p>
            <a:pPr>
              <a:defRPr/>
            </a:pPr>
            <a:r>
              <a:rPr lang="en-US" dirty="0"/>
              <a:t>Delta Counties' Water Summit</a:t>
            </a:r>
          </a:p>
        </p:txBody>
      </p:sp>
    </p:spTree>
    <p:extLst>
      <p:ext uri="{BB962C8B-B14F-4D97-AF65-F5344CB8AC3E}">
        <p14:creationId xmlns:p14="http://schemas.microsoft.com/office/powerpoint/2010/main" val="5338253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287346E5-DAE2-4B6C-99C6-02FF3D2E4831}"/>
              </a:ext>
            </a:extLst>
          </p:cNvPr>
          <p:cNvSpPr>
            <a:spLocks noGrp="1"/>
          </p:cNvSpPr>
          <p:nvPr>
            <p:ph type="title"/>
          </p:nvPr>
        </p:nvSpPr>
        <p:spPr>
          <a:xfrm>
            <a:off x="457200" y="175418"/>
            <a:ext cx="8229600" cy="792163"/>
          </a:xfrm>
          <a:solidFill>
            <a:srgbClr val="002060"/>
          </a:solidFill>
        </p:spPr>
        <p:txBody>
          <a:bodyPr/>
          <a:lstStyle/>
          <a:p>
            <a:r>
              <a:rPr lang="en-US" altLang="en-US" b="1" dirty="0">
                <a:solidFill>
                  <a:schemeClr val="bg1"/>
                </a:solidFill>
              </a:rPr>
              <a:t>What is the Delta Tunnel?</a:t>
            </a:r>
          </a:p>
        </p:txBody>
      </p:sp>
      <p:sp>
        <p:nvSpPr>
          <p:cNvPr id="4" name="Date Placeholder 3">
            <a:extLst>
              <a:ext uri="{FF2B5EF4-FFF2-40B4-BE49-F238E27FC236}">
                <a16:creationId xmlns:a16="http://schemas.microsoft.com/office/drawing/2014/main" id="{A5D28BD1-70BF-491A-B345-9F07F5B77730}"/>
              </a:ext>
            </a:extLst>
          </p:cNvPr>
          <p:cNvSpPr>
            <a:spLocks noGrp="1"/>
          </p:cNvSpPr>
          <p:nvPr>
            <p:ph type="dt" sz="quarter" idx="10"/>
          </p:nvPr>
        </p:nvSpPr>
        <p:spPr/>
        <p:txBody>
          <a:bodyPr/>
          <a:lstStyle/>
          <a:p>
            <a:pPr>
              <a:defRPr/>
            </a:pPr>
            <a:r>
              <a:rPr lang="en-US" dirty="0"/>
              <a:t>June 24, 2022</a:t>
            </a:r>
          </a:p>
        </p:txBody>
      </p:sp>
      <p:sp>
        <p:nvSpPr>
          <p:cNvPr id="13317" name="Slide Number Placeholder 5">
            <a:extLst>
              <a:ext uri="{FF2B5EF4-FFF2-40B4-BE49-F238E27FC236}">
                <a16:creationId xmlns:a16="http://schemas.microsoft.com/office/drawing/2014/main" id="{AD77DBB2-0E95-4464-84E0-BFB15AA1A0B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D29C5D-4246-4398-958F-AE9CD490CA85}" type="slidenum">
              <a:rPr lang="en-US" altLang="en-US" sz="1200" smtClean="0">
                <a:solidFill>
                  <a:srgbClr val="898989"/>
                </a:solidFill>
                <a:latin typeface="Arial" panose="020B0604020202020204" pitchFamily="34" charset="0"/>
              </a:rPr>
              <a:pPr>
                <a:spcBef>
                  <a:spcPct val="0"/>
                </a:spcBef>
                <a:buFontTx/>
                <a:buNone/>
              </a:pPr>
              <a:t>4</a:t>
            </a:fld>
            <a:endParaRPr lang="en-US" altLang="en-US" sz="1200" dirty="0">
              <a:solidFill>
                <a:srgbClr val="898989"/>
              </a:solidFill>
              <a:latin typeface="Arial" panose="020B0604020202020204" pitchFamily="34" charset="0"/>
            </a:endParaRPr>
          </a:p>
        </p:txBody>
      </p:sp>
      <p:sp>
        <p:nvSpPr>
          <p:cNvPr id="9" name="Content Placeholder 8">
            <a:extLst>
              <a:ext uri="{FF2B5EF4-FFF2-40B4-BE49-F238E27FC236}">
                <a16:creationId xmlns:a16="http://schemas.microsoft.com/office/drawing/2014/main" id="{D668E578-AA82-4351-9401-252AB8A505C4}"/>
              </a:ext>
            </a:extLst>
          </p:cNvPr>
          <p:cNvSpPr>
            <a:spLocks noGrp="1"/>
          </p:cNvSpPr>
          <p:nvPr>
            <p:ph idx="1"/>
          </p:nvPr>
        </p:nvSpPr>
        <p:spPr>
          <a:xfrm>
            <a:off x="456501" y="996327"/>
            <a:ext cx="3658299" cy="5388540"/>
          </a:xfrm>
          <a:solidFill>
            <a:schemeClr val="bg1"/>
          </a:solidFill>
        </p:spPr>
        <p:txBody>
          <a:bodyPr/>
          <a:lstStyle/>
          <a:p>
            <a:pPr marL="0" indent="0">
              <a:buFont typeface="Arial" panose="020B0604020202020204" pitchFamily="34" charset="0"/>
              <a:buNone/>
              <a:defRPr/>
            </a:pPr>
            <a:endParaRPr lang="en-US" sz="2000" b="1" dirty="0"/>
          </a:p>
          <a:p>
            <a:pPr marL="0" indent="0">
              <a:buFont typeface="Arial" panose="020B0604020202020204" pitchFamily="34" charset="0"/>
              <a:buNone/>
              <a:defRPr/>
            </a:pPr>
            <a:r>
              <a:rPr lang="en-US" sz="2000" b="1" dirty="0"/>
              <a:t>The Delta tunnel project is the latest version of a massive State water infrastructure project to redirect Delta flows.</a:t>
            </a:r>
          </a:p>
          <a:p>
            <a:pPr marL="0" indent="0">
              <a:buFont typeface="Arial" panose="020B0604020202020204" pitchFamily="34" charset="0"/>
              <a:buNone/>
              <a:defRPr/>
            </a:pPr>
            <a:endParaRPr lang="en-US" sz="2000" b="1" dirty="0"/>
          </a:p>
          <a:p>
            <a:pPr marL="0" indent="0">
              <a:buFont typeface="Arial" panose="020B0604020202020204" pitchFamily="34" charset="0"/>
              <a:buNone/>
              <a:defRPr/>
            </a:pPr>
            <a:r>
              <a:rPr lang="en-US" sz="2000" b="1" dirty="0"/>
              <a:t>Previous names and programs associated with the concept include:</a:t>
            </a:r>
          </a:p>
          <a:p>
            <a:pPr>
              <a:defRPr/>
            </a:pPr>
            <a:r>
              <a:rPr lang="en-US" sz="1900" dirty="0"/>
              <a:t>Peripheral Canal (1940-1982)</a:t>
            </a:r>
          </a:p>
          <a:p>
            <a:pPr>
              <a:defRPr/>
            </a:pPr>
            <a:r>
              <a:rPr lang="en-US" sz="1900" dirty="0"/>
              <a:t>CALFED (1990-2000)</a:t>
            </a:r>
          </a:p>
          <a:p>
            <a:pPr>
              <a:defRPr/>
            </a:pPr>
            <a:r>
              <a:rPr lang="en-US" sz="1900" dirty="0"/>
              <a:t>Bay Delta Conservation Plan (2008-2014)</a:t>
            </a:r>
          </a:p>
          <a:p>
            <a:pPr>
              <a:defRPr/>
            </a:pPr>
            <a:r>
              <a:rPr lang="en-US" sz="1900" dirty="0"/>
              <a:t>California </a:t>
            </a:r>
            <a:r>
              <a:rPr lang="en-US" sz="1900" dirty="0" err="1"/>
              <a:t>WaterFix</a:t>
            </a:r>
            <a:r>
              <a:rPr lang="en-US" sz="1900" dirty="0"/>
              <a:t> (2015-2019)</a:t>
            </a:r>
          </a:p>
          <a:p>
            <a:pPr>
              <a:defRPr/>
            </a:pPr>
            <a:r>
              <a:rPr lang="en-US" sz="1900" dirty="0"/>
              <a:t>Delta Conveyance Project (Current)</a:t>
            </a:r>
          </a:p>
        </p:txBody>
      </p:sp>
      <p:pic>
        <p:nvPicPr>
          <p:cNvPr id="3" name="Picture 2">
            <a:extLst>
              <a:ext uri="{FF2B5EF4-FFF2-40B4-BE49-F238E27FC236}">
                <a16:creationId xmlns:a16="http://schemas.microsoft.com/office/drawing/2014/main" id="{55247F00-8845-4790-9DED-438F117D5618}"/>
              </a:ext>
            </a:extLst>
          </p:cNvPr>
          <p:cNvPicPr>
            <a:picLocks noChangeAspect="1"/>
          </p:cNvPicPr>
          <p:nvPr/>
        </p:nvPicPr>
        <p:blipFill rotWithShape="1">
          <a:blip r:embed="rId3"/>
          <a:srcRect t="4102" r="-222"/>
          <a:stretch/>
        </p:blipFill>
        <p:spPr>
          <a:xfrm>
            <a:off x="4114800" y="980393"/>
            <a:ext cx="4495800" cy="5388540"/>
          </a:xfrm>
          <a:prstGeom prst="rect">
            <a:avLst/>
          </a:prstGeom>
        </p:spPr>
      </p:pic>
      <p:sp>
        <p:nvSpPr>
          <p:cNvPr id="8" name="TextBox 7">
            <a:extLst>
              <a:ext uri="{FF2B5EF4-FFF2-40B4-BE49-F238E27FC236}">
                <a16:creationId xmlns:a16="http://schemas.microsoft.com/office/drawing/2014/main" id="{B0043CCD-4935-416B-80A9-EE612D980BB7}"/>
              </a:ext>
            </a:extLst>
          </p:cNvPr>
          <p:cNvSpPr txBox="1"/>
          <p:nvPr/>
        </p:nvSpPr>
        <p:spPr>
          <a:xfrm>
            <a:off x="8548868" y="6044786"/>
            <a:ext cx="494252" cy="278962"/>
          </a:xfrm>
          <a:prstGeom prst="rect">
            <a:avLst/>
          </a:prstGeom>
          <a:solidFill>
            <a:schemeClr val="bg1"/>
          </a:solidFill>
        </p:spPr>
        <p:txBody>
          <a:bodyPr wrap="square" rtlCol="0">
            <a:spAutoFit/>
          </a:bodyPr>
          <a:lstStyle/>
          <a:p>
            <a:endParaRPr lang="en-US" dirty="0"/>
          </a:p>
        </p:txBody>
      </p:sp>
      <p:sp>
        <p:nvSpPr>
          <p:cNvPr id="2" name="Footer Placeholder 1">
            <a:extLst>
              <a:ext uri="{FF2B5EF4-FFF2-40B4-BE49-F238E27FC236}">
                <a16:creationId xmlns:a16="http://schemas.microsoft.com/office/drawing/2014/main" id="{DBE46B0C-0E38-2090-116B-8458DFEBCB37}"/>
              </a:ext>
            </a:extLst>
          </p:cNvPr>
          <p:cNvSpPr>
            <a:spLocks noGrp="1"/>
          </p:cNvSpPr>
          <p:nvPr>
            <p:ph type="ftr" sz="quarter" idx="11"/>
          </p:nvPr>
        </p:nvSpPr>
        <p:spPr/>
        <p:txBody>
          <a:bodyPr/>
          <a:lstStyle/>
          <a:p>
            <a:pPr>
              <a:defRPr/>
            </a:pPr>
            <a:r>
              <a:rPr lang="en-US" dirty="0"/>
              <a:t>Delta Counties' Water Summit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287346E5-DAE2-4B6C-99C6-02FF3D2E4831}"/>
              </a:ext>
            </a:extLst>
          </p:cNvPr>
          <p:cNvSpPr>
            <a:spLocks noGrp="1"/>
          </p:cNvSpPr>
          <p:nvPr>
            <p:ph type="title"/>
          </p:nvPr>
        </p:nvSpPr>
        <p:spPr>
          <a:xfrm>
            <a:off x="457200" y="175418"/>
            <a:ext cx="8229600" cy="792163"/>
          </a:xfrm>
          <a:solidFill>
            <a:srgbClr val="002060"/>
          </a:solidFill>
        </p:spPr>
        <p:txBody>
          <a:bodyPr/>
          <a:lstStyle/>
          <a:p>
            <a:r>
              <a:rPr lang="en-US" altLang="en-US" b="1" dirty="0">
                <a:solidFill>
                  <a:schemeClr val="bg1"/>
                </a:solidFill>
              </a:rPr>
              <a:t>What is the Delta Tunnel?</a:t>
            </a:r>
          </a:p>
        </p:txBody>
      </p:sp>
      <p:sp>
        <p:nvSpPr>
          <p:cNvPr id="4" name="Date Placeholder 3">
            <a:extLst>
              <a:ext uri="{FF2B5EF4-FFF2-40B4-BE49-F238E27FC236}">
                <a16:creationId xmlns:a16="http://schemas.microsoft.com/office/drawing/2014/main" id="{A5D28BD1-70BF-491A-B345-9F07F5B77730}"/>
              </a:ext>
            </a:extLst>
          </p:cNvPr>
          <p:cNvSpPr>
            <a:spLocks noGrp="1"/>
          </p:cNvSpPr>
          <p:nvPr>
            <p:ph type="dt" sz="quarter" idx="10"/>
          </p:nvPr>
        </p:nvSpPr>
        <p:spPr/>
        <p:txBody>
          <a:bodyPr/>
          <a:lstStyle/>
          <a:p>
            <a:pPr>
              <a:defRPr/>
            </a:pPr>
            <a:r>
              <a:rPr lang="en-US" dirty="0">
                <a:latin typeface="Arial" panose="020B0604020202020204" pitchFamily="34" charset="0"/>
                <a:ea typeface="Tahoma" panose="020B0604030504040204" pitchFamily="34" charset="0"/>
                <a:cs typeface="Arial" panose="020B0604020202020204" pitchFamily="34" charset="0"/>
              </a:rPr>
              <a:t>June 24, 2022</a:t>
            </a:r>
          </a:p>
        </p:txBody>
      </p:sp>
      <p:sp>
        <p:nvSpPr>
          <p:cNvPr id="13317" name="Slide Number Placeholder 5">
            <a:extLst>
              <a:ext uri="{FF2B5EF4-FFF2-40B4-BE49-F238E27FC236}">
                <a16:creationId xmlns:a16="http://schemas.microsoft.com/office/drawing/2014/main" id="{AD77DBB2-0E95-4464-84E0-BFB15AA1A0B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D29C5D-4246-4398-958F-AE9CD490CA85}" type="slidenum">
              <a:rPr lang="en-US" altLang="en-US" sz="1200" smtClean="0">
                <a:solidFill>
                  <a:srgbClr val="898989"/>
                </a:solidFill>
                <a:latin typeface="Arial" panose="020B0604020202020204" pitchFamily="34" charset="0"/>
              </a:rPr>
              <a:pPr>
                <a:spcBef>
                  <a:spcPct val="0"/>
                </a:spcBef>
                <a:buFontTx/>
                <a:buNone/>
              </a:pPr>
              <a:t>5</a:t>
            </a:fld>
            <a:endParaRPr lang="en-US" altLang="en-US" sz="1200" dirty="0">
              <a:solidFill>
                <a:srgbClr val="898989"/>
              </a:solidFill>
              <a:latin typeface="Arial" panose="020B0604020202020204" pitchFamily="34" charset="0"/>
            </a:endParaRPr>
          </a:p>
        </p:txBody>
      </p:sp>
      <p:sp>
        <p:nvSpPr>
          <p:cNvPr id="9" name="Content Placeholder 8">
            <a:extLst>
              <a:ext uri="{FF2B5EF4-FFF2-40B4-BE49-F238E27FC236}">
                <a16:creationId xmlns:a16="http://schemas.microsoft.com/office/drawing/2014/main" id="{D668E578-AA82-4351-9401-252AB8A505C4}"/>
              </a:ext>
            </a:extLst>
          </p:cNvPr>
          <p:cNvSpPr>
            <a:spLocks noGrp="1"/>
          </p:cNvSpPr>
          <p:nvPr>
            <p:ph idx="1"/>
          </p:nvPr>
        </p:nvSpPr>
        <p:spPr>
          <a:xfrm>
            <a:off x="456501" y="996327"/>
            <a:ext cx="3658299" cy="5048459"/>
          </a:xfrm>
          <a:solidFill>
            <a:schemeClr val="bg1"/>
          </a:solidFill>
        </p:spPr>
        <p:txBody>
          <a:bodyPr/>
          <a:lstStyle/>
          <a:p>
            <a:pPr>
              <a:defRPr/>
            </a:pPr>
            <a:r>
              <a:rPr lang="en-US" sz="2000" b="1" dirty="0"/>
              <a:t>Would divert water from  Sacramento River near Hood and Courtland;</a:t>
            </a:r>
          </a:p>
          <a:p>
            <a:pPr>
              <a:defRPr/>
            </a:pPr>
            <a:endParaRPr lang="en-US" sz="2000" b="1" dirty="0"/>
          </a:p>
          <a:p>
            <a:pPr>
              <a:defRPr/>
            </a:pPr>
            <a:r>
              <a:rPr lang="en-US" sz="2000" b="1" dirty="0"/>
              <a:t>40-foot diameter concrete tunnel approx. 40 miles long; </a:t>
            </a:r>
          </a:p>
          <a:p>
            <a:pPr>
              <a:defRPr/>
            </a:pPr>
            <a:endParaRPr lang="en-US" sz="2000" b="1" dirty="0"/>
          </a:p>
          <a:p>
            <a:pPr>
              <a:defRPr/>
            </a:pPr>
            <a:r>
              <a:rPr lang="en-US" sz="2000" b="1" dirty="0"/>
              <a:t>Buried 150 feet below the surface;</a:t>
            </a:r>
          </a:p>
          <a:p>
            <a:pPr>
              <a:defRPr/>
            </a:pPr>
            <a:endParaRPr lang="en-US" sz="2000" b="1" dirty="0"/>
          </a:p>
          <a:p>
            <a:pPr>
              <a:defRPr/>
            </a:pPr>
            <a:r>
              <a:rPr lang="en-US" sz="2000" b="1" dirty="0"/>
              <a:t>Terminating near export pumps.</a:t>
            </a:r>
          </a:p>
          <a:p>
            <a:pPr marL="0" indent="0">
              <a:buFont typeface="Arial" panose="020B0604020202020204" pitchFamily="34" charset="0"/>
              <a:buNone/>
              <a:defRPr/>
            </a:pPr>
            <a:endParaRPr lang="en-US" sz="2000" b="1" dirty="0"/>
          </a:p>
        </p:txBody>
      </p:sp>
      <p:sp>
        <p:nvSpPr>
          <p:cNvPr id="8" name="TextBox 7">
            <a:extLst>
              <a:ext uri="{FF2B5EF4-FFF2-40B4-BE49-F238E27FC236}">
                <a16:creationId xmlns:a16="http://schemas.microsoft.com/office/drawing/2014/main" id="{B0043CCD-4935-416B-80A9-EE612D980BB7}"/>
              </a:ext>
            </a:extLst>
          </p:cNvPr>
          <p:cNvSpPr txBox="1"/>
          <p:nvPr/>
        </p:nvSpPr>
        <p:spPr>
          <a:xfrm>
            <a:off x="8548868" y="6044786"/>
            <a:ext cx="494252" cy="278962"/>
          </a:xfrm>
          <a:prstGeom prst="rect">
            <a:avLst/>
          </a:prstGeom>
          <a:solidFill>
            <a:schemeClr val="bg1"/>
          </a:solidFill>
        </p:spPr>
        <p:txBody>
          <a:bodyPr wrap="square" rtlCol="0">
            <a:spAutoFit/>
          </a:bodyPr>
          <a:lstStyle/>
          <a:p>
            <a:endParaRPr lang="en-US" dirty="0"/>
          </a:p>
        </p:txBody>
      </p:sp>
      <p:pic>
        <p:nvPicPr>
          <p:cNvPr id="10" name="Content Placeholder 7">
            <a:extLst>
              <a:ext uri="{FF2B5EF4-FFF2-40B4-BE49-F238E27FC236}">
                <a16:creationId xmlns:a16="http://schemas.microsoft.com/office/drawing/2014/main" id="{D6069E9C-69FF-85AF-874C-3E5508F3B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894" y="1002667"/>
            <a:ext cx="38846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a:extLst>
              <a:ext uri="{FF2B5EF4-FFF2-40B4-BE49-F238E27FC236}">
                <a16:creationId xmlns:a16="http://schemas.microsoft.com/office/drawing/2014/main" id="{B0ED8DE7-1597-4F37-5908-8A50C7D23F8C}"/>
              </a:ext>
            </a:extLst>
          </p:cNvPr>
          <p:cNvSpPr txBox="1">
            <a:spLocks/>
          </p:cNvSpPr>
          <p:nvPr/>
        </p:nvSpPr>
        <p:spPr>
          <a:xfrm>
            <a:off x="3581400" y="6356350"/>
            <a:ext cx="2438400" cy="365125"/>
          </a:xfrm>
          <a:prstGeom prst="rect">
            <a:avLst/>
          </a:prstGeom>
        </p:spPr>
        <p:txBody>
          <a:bodyPr vert="horz" lIns="91440" tIns="45720" rIns="91440" bIns="45720" rtlCol="0" anchor="ctr"/>
          <a:lstStyle>
            <a:defPPr>
              <a:defRPr lang="en-US"/>
            </a:defPPr>
            <a:lvl1pPr algn="l" rtl="0" eaLnBrk="1" fontAlgn="base" hangingPunct="1">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dirty="0">
                <a:latin typeface="Arial" panose="020B0604020202020204" pitchFamily="34" charset="0"/>
                <a:ea typeface="Tahoma" panose="020B0604030504040204" pitchFamily="34" charset="0"/>
                <a:cs typeface="Arial" panose="020B0604020202020204" pitchFamily="34" charset="0"/>
              </a:rPr>
              <a:t>Delta Counties’ Water Summit</a:t>
            </a:r>
          </a:p>
        </p:txBody>
      </p:sp>
    </p:spTree>
    <p:extLst>
      <p:ext uri="{BB962C8B-B14F-4D97-AF65-F5344CB8AC3E}">
        <p14:creationId xmlns:p14="http://schemas.microsoft.com/office/powerpoint/2010/main" val="33860974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15FA65C-EA19-19CF-7850-CE04EABDDAD2}"/>
              </a:ext>
            </a:extLst>
          </p:cNvPr>
          <p:cNvPicPr>
            <a:picLocks noChangeAspect="1"/>
          </p:cNvPicPr>
          <p:nvPr/>
        </p:nvPicPr>
        <p:blipFill rotWithShape="1">
          <a:blip r:embed="rId3">
            <a:extLst>
              <a:ext uri="{28A0092B-C50C-407E-A947-70E740481C1C}">
                <a14:useLocalDpi xmlns:a14="http://schemas.microsoft.com/office/drawing/2010/main" val="0"/>
              </a:ext>
            </a:extLst>
          </a:blip>
          <a:srcRect l="9918" t="5376" r="24377" b="4580"/>
          <a:stretch/>
        </p:blipFill>
        <p:spPr>
          <a:xfrm>
            <a:off x="635189" y="381000"/>
            <a:ext cx="4520821" cy="5715001"/>
          </a:xfrm>
          <a:prstGeom prst="rect">
            <a:avLst/>
          </a:prstGeom>
        </p:spPr>
      </p:pic>
      <p:sp>
        <p:nvSpPr>
          <p:cNvPr id="15362" name="Title 1">
            <a:extLst>
              <a:ext uri="{FF2B5EF4-FFF2-40B4-BE49-F238E27FC236}">
                <a16:creationId xmlns:a16="http://schemas.microsoft.com/office/drawing/2014/main" id="{1EC0CA4E-5C86-4546-8C6A-152CEF97A8C2}"/>
              </a:ext>
            </a:extLst>
          </p:cNvPr>
          <p:cNvSpPr>
            <a:spLocks noGrp="1"/>
          </p:cNvSpPr>
          <p:nvPr>
            <p:ph type="title"/>
          </p:nvPr>
        </p:nvSpPr>
        <p:spPr>
          <a:xfrm>
            <a:off x="5410200" y="136525"/>
            <a:ext cx="3276600" cy="1955403"/>
          </a:xfrm>
          <a:solidFill>
            <a:srgbClr val="002060"/>
          </a:solidFill>
        </p:spPr>
        <p:txBody>
          <a:bodyPr/>
          <a:lstStyle/>
          <a:p>
            <a:r>
              <a:rPr lang="en-US" altLang="en-US" b="1">
                <a:solidFill>
                  <a:schemeClr val="bg1"/>
                </a:solidFill>
              </a:rPr>
              <a:t>What is the Delta Tunnel?</a:t>
            </a:r>
            <a:endParaRPr lang="en-US" altLang="en-US" b="1" dirty="0">
              <a:solidFill>
                <a:schemeClr val="bg1"/>
              </a:solidFill>
            </a:endParaRPr>
          </a:p>
        </p:txBody>
      </p:sp>
      <p:sp>
        <p:nvSpPr>
          <p:cNvPr id="4" name="Date Placeholder 3">
            <a:extLst>
              <a:ext uri="{FF2B5EF4-FFF2-40B4-BE49-F238E27FC236}">
                <a16:creationId xmlns:a16="http://schemas.microsoft.com/office/drawing/2014/main" id="{390264EB-B070-4489-AB69-3545CD1D81A3}"/>
              </a:ext>
            </a:extLst>
          </p:cNvPr>
          <p:cNvSpPr>
            <a:spLocks noGrp="1"/>
          </p:cNvSpPr>
          <p:nvPr>
            <p:ph type="dt" sz="quarter" idx="10"/>
          </p:nvPr>
        </p:nvSpPr>
        <p:spPr/>
        <p:txBody>
          <a:bodyPr/>
          <a:lstStyle/>
          <a:p>
            <a:pPr>
              <a:defRPr/>
            </a:pPr>
            <a:r>
              <a:rPr lang="en-US" dirty="0"/>
              <a:t>June 24, 2022</a:t>
            </a:r>
          </a:p>
        </p:txBody>
      </p:sp>
      <p:sp>
        <p:nvSpPr>
          <p:cNvPr id="5" name="Footer Placeholder 4">
            <a:extLst>
              <a:ext uri="{FF2B5EF4-FFF2-40B4-BE49-F238E27FC236}">
                <a16:creationId xmlns:a16="http://schemas.microsoft.com/office/drawing/2014/main" id="{C7790048-E194-4F76-B841-9387E51D9B79}"/>
              </a:ext>
            </a:extLst>
          </p:cNvPr>
          <p:cNvSpPr>
            <a:spLocks noGrp="1"/>
          </p:cNvSpPr>
          <p:nvPr>
            <p:ph type="ftr" sz="quarter" idx="11"/>
          </p:nvPr>
        </p:nvSpPr>
        <p:spPr>
          <a:xfrm>
            <a:off x="2895600" y="6356350"/>
            <a:ext cx="3124200" cy="365125"/>
          </a:xfrm>
        </p:spPr>
        <p:txBody>
          <a:bodyPr/>
          <a:lstStyle/>
          <a:p>
            <a:pPr>
              <a:defRPr/>
            </a:pPr>
            <a:r>
              <a:rPr lang="en-US" dirty="0"/>
              <a:t>Delta Counties' Water Summit</a:t>
            </a:r>
          </a:p>
        </p:txBody>
      </p:sp>
      <p:sp>
        <p:nvSpPr>
          <p:cNvPr id="15366" name="Slide Number Placeholder 5">
            <a:extLst>
              <a:ext uri="{FF2B5EF4-FFF2-40B4-BE49-F238E27FC236}">
                <a16:creationId xmlns:a16="http://schemas.microsoft.com/office/drawing/2014/main" id="{D0B54350-FBC6-4775-8865-7BD36129B5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182D3AE-0F83-4F85-A932-3EDA3A385C35}" type="slidenum">
              <a:rPr lang="en-US" altLang="en-US" sz="1200" smtClean="0">
                <a:solidFill>
                  <a:srgbClr val="898989"/>
                </a:solidFill>
                <a:latin typeface="Arial" panose="020B0604020202020204" pitchFamily="34" charset="0"/>
              </a:rPr>
              <a:pPr>
                <a:spcBef>
                  <a:spcPct val="0"/>
                </a:spcBef>
                <a:buFontTx/>
                <a:buNone/>
              </a:pPr>
              <a:t>6</a:t>
            </a:fld>
            <a:endParaRPr lang="en-US" altLang="en-US" sz="1200">
              <a:solidFill>
                <a:srgbClr val="898989"/>
              </a:solidFill>
              <a:latin typeface="Arial" panose="020B0604020202020204" pitchFamily="34" charset="0"/>
            </a:endParaRPr>
          </a:p>
        </p:txBody>
      </p:sp>
      <p:sp>
        <p:nvSpPr>
          <p:cNvPr id="10" name="TextBox 9">
            <a:extLst>
              <a:ext uri="{FF2B5EF4-FFF2-40B4-BE49-F238E27FC236}">
                <a16:creationId xmlns:a16="http://schemas.microsoft.com/office/drawing/2014/main" id="{B4910727-8B71-4836-A828-7EE8BD3CBA5E}"/>
              </a:ext>
            </a:extLst>
          </p:cNvPr>
          <p:cNvSpPr txBox="1"/>
          <p:nvPr/>
        </p:nvSpPr>
        <p:spPr>
          <a:xfrm>
            <a:off x="5562600" y="2129156"/>
            <a:ext cx="3733800" cy="4693593"/>
          </a:xfrm>
          <a:prstGeom prst="rect">
            <a:avLst/>
          </a:prstGeom>
          <a:noFill/>
        </p:spPr>
        <p:txBody>
          <a:bodyPr wrap="square">
            <a:spAutoFit/>
          </a:bodyPr>
          <a:lstStyle/>
          <a:p>
            <a:pPr>
              <a:defRPr/>
            </a:pPr>
            <a:r>
              <a:rPr lang="en-US" sz="2400" b="1" dirty="0">
                <a:latin typeface="+mj-lt"/>
              </a:rPr>
              <a:t>Includes:</a:t>
            </a:r>
          </a:p>
          <a:p>
            <a:pPr>
              <a:defRPr/>
            </a:pPr>
            <a:endParaRPr lang="en-US" sz="2000" dirty="0">
              <a:latin typeface="+mj-lt"/>
            </a:endParaRPr>
          </a:p>
          <a:p>
            <a:pPr marL="342900" indent="-342900">
              <a:buFont typeface="Arial" panose="020B0604020202020204" pitchFamily="34" charset="0"/>
              <a:buChar char="•"/>
              <a:defRPr/>
            </a:pPr>
            <a:r>
              <a:rPr lang="en-US" sz="2000" dirty="0">
                <a:latin typeface="+mj-lt"/>
              </a:rPr>
              <a:t>Two 3,000 cubic feet per second intakes at Hood and Courtland (each almost 1/4 mile long)</a:t>
            </a:r>
          </a:p>
          <a:p>
            <a:pPr marL="342900" indent="-342900">
              <a:buFont typeface="Arial" panose="020B0604020202020204" pitchFamily="34" charset="0"/>
              <a:buChar char="•"/>
              <a:defRPr/>
            </a:pPr>
            <a:endParaRPr lang="en-US" sz="2000" dirty="0">
              <a:latin typeface="+mj-lt"/>
            </a:endParaRPr>
          </a:p>
          <a:p>
            <a:pPr marL="342900" indent="-342900">
              <a:buFont typeface="Arial" panose="020B0604020202020204" pitchFamily="34" charset="0"/>
              <a:buChar char="•"/>
              <a:defRPr/>
            </a:pPr>
            <a:r>
              <a:rPr lang="en-US" sz="2000" dirty="0">
                <a:latin typeface="+mj-lt"/>
              </a:rPr>
              <a:t>14 years of construction 24hrs/day, 7 days/week</a:t>
            </a:r>
          </a:p>
          <a:p>
            <a:pPr marL="342900" indent="-342900">
              <a:buFont typeface="Arial" panose="020B0604020202020204" pitchFamily="34" charset="0"/>
              <a:buChar char="•"/>
              <a:defRPr/>
            </a:pPr>
            <a:endParaRPr lang="en-US" sz="2000" dirty="0">
              <a:latin typeface="+mj-lt"/>
            </a:endParaRPr>
          </a:p>
          <a:p>
            <a:pPr marL="342900" indent="-342900">
              <a:buFont typeface="Arial" panose="020B0604020202020204" pitchFamily="34" charset="0"/>
              <a:buChar char="•"/>
              <a:defRPr/>
            </a:pPr>
            <a:r>
              <a:rPr lang="en-US" sz="2000" dirty="0">
                <a:latin typeface="+mj-lt"/>
              </a:rPr>
              <a:t>Heavy truck trips on I-5 and local roads (200,000+ truck trips)</a:t>
            </a:r>
          </a:p>
          <a:p>
            <a:pPr>
              <a:defRPr/>
            </a:pPr>
            <a:endParaRPr lang="en-US" sz="1700" b="1" dirty="0"/>
          </a:p>
          <a:p>
            <a:pPr>
              <a:defRPr/>
            </a:pPr>
            <a:endParaRPr lang="en-US" dirty="0"/>
          </a:p>
        </p:txBody>
      </p:sp>
      <p:sp>
        <p:nvSpPr>
          <p:cNvPr id="21" name="Arrow: Striped Right 20">
            <a:extLst>
              <a:ext uri="{FF2B5EF4-FFF2-40B4-BE49-F238E27FC236}">
                <a16:creationId xmlns:a16="http://schemas.microsoft.com/office/drawing/2014/main" id="{C58C0E4D-D092-F4B4-6CD0-03927CF2E539}"/>
              </a:ext>
            </a:extLst>
          </p:cNvPr>
          <p:cNvSpPr/>
          <p:nvPr/>
        </p:nvSpPr>
        <p:spPr>
          <a:xfrm rot="5587090">
            <a:off x="3282108" y="3208838"/>
            <a:ext cx="533400" cy="22860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Striped Right 23">
            <a:extLst>
              <a:ext uri="{FF2B5EF4-FFF2-40B4-BE49-F238E27FC236}">
                <a16:creationId xmlns:a16="http://schemas.microsoft.com/office/drawing/2014/main" id="{BEBFF44F-72A5-E68A-8D6E-4FC31958F4D4}"/>
              </a:ext>
            </a:extLst>
          </p:cNvPr>
          <p:cNvSpPr/>
          <p:nvPr/>
        </p:nvSpPr>
        <p:spPr>
          <a:xfrm rot="5565879">
            <a:off x="3633500" y="5415403"/>
            <a:ext cx="533400" cy="22860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Striped Right 24">
            <a:extLst>
              <a:ext uri="{FF2B5EF4-FFF2-40B4-BE49-F238E27FC236}">
                <a16:creationId xmlns:a16="http://schemas.microsoft.com/office/drawing/2014/main" id="{57BADF88-4856-A603-A925-5015FE8AC3A4}"/>
              </a:ext>
            </a:extLst>
          </p:cNvPr>
          <p:cNvSpPr/>
          <p:nvPr/>
        </p:nvSpPr>
        <p:spPr>
          <a:xfrm rot="4206586">
            <a:off x="2496179" y="1381887"/>
            <a:ext cx="308167" cy="177043"/>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Striped Right 26">
            <a:extLst>
              <a:ext uri="{FF2B5EF4-FFF2-40B4-BE49-F238E27FC236}">
                <a16:creationId xmlns:a16="http://schemas.microsoft.com/office/drawing/2014/main" id="{C7B6119D-5F6D-554D-1101-F3872E594511}"/>
              </a:ext>
            </a:extLst>
          </p:cNvPr>
          <p:cNvSpPr/>
          <p:nvPr/>
        </p:nvSpPr>
        <p:spPr>
          <a:xfrm rot="2237763">
            <a:off x="2628900" y="2277712"/>
            <a:ext cx="533400" cy="22860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Striped Right 27">
            <a:extLst>
              <a:ext uri="{FF2B5EF4-FFF2-40B4-BE49-F238E27FC236}">
                <a16:creationId xmlns:a16="http://schemas.microsoft.com/office/drawing/2014/main" id="{07ECB468-CCE5-2AE3-1810-58FF2353E8C4}"/>
              </a:ext>
            </a:extLst>
          </p:cNvPr>
          <p:cNvSpPr/>
          <p:nvPr/>
        </p:nvSpPr>
        <p:spPr>
          <a:xfrm rot="4180251">
            <a:off x="3433664" y="4214096"/>
            <a:ext cx="533400" cy="22860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5DADF45-D0B2-49B5-A8E8-ACE64994A458}"/>
              </a:ext>
            </a:extLst>
          </p:cNvPr>
          <p:cNvSpPr>
            <a:spLocks noGrp="1"/>
          </p:cNvSpPr>
          <p:nvPr>
            <p:ph type="dt" sz="quarter" idx="10"/>
          </p:nvPr>
        </p:nvSpPr>
        <p:spPr>
          <a:xfrm>
            <a:off x="628650" y="6356350"/>
            <a:ext cx="1537391" cy="365125"/>
          </a:xfrm>
        </p:spPr>
        <p:txBody>
          <a:bodyPr>
            <a:normAutofit/>
          </a:bodyPr>
          <a:lstStyle/>
          <a:p>
            <a:pPr>
              <a:spcAft>
                <a:spcPts val="600"/>
              </a:spcAft>
              <a:defRPr/>
            </a:pPr>
            <a:r>
              <a:rPr lang="en-US" dirty="0">
                <a:solidFill>
                  <a:schemeClr val="tx1">
                    <a:lumMod val="50000"/>
                    <a:lumOff val="50000"/>
                  </a:schemeClr>
                </a:solidFill>
                <a:latin typeface="Arial" panose="020B0604020202020204" pitchFamily="34" charset="0"/>
                <a:ea typeface="Tahoma" panose="020B0604030504040204" pitchFamily="34" charset="0"/>
                <a:cs typeface="Arial" panose="020B0604020202020204" pitchFamily="34" charset="0"/>
              </a:rPr>
              <a:t>June 24, 2022</a:t>
            </a:r>
          </a:p>
        </p:txBody>
      </p:sp>
      <p:cxnSp>
        <p:nvCxnSpPr>
          <p:cNvPr id="76" name="Straight Connector 7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4496D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FE9446D-16D9-413B-9912-5B898035F55A}"/>
              </a:ext>
            </a:extLst>
          </p:cNvPr>
          <p:cNvSpPr>
            <a:spLocks noGrp="1"/>
          </p:cNvSpPr>
          <p:nvPr>
            <p:ph type="ftr" sz="quarter" idx="11"/>
          </p:nvPr>
        </p:nvSpPr>
        <p:spPr>
          <a:xfrm>
            <a:off x="3724072" y="6356350"/>
            <a:ext cx="3104351" cy="365125"/>
          </a:xfrm>
        </p:spPr>
        <p:txBody>
          <a:bodyPr>
            <a:normAutofit/>
          </a:bodyPr>
          <a:lstStyle/>
          <a:p>
            <a:pPr algn="l">
              <a:spcAft>
                <a:spcPts val="600"/>
              </a:spcAft>
              <a:defRPr/>
            </a:pPr>
            <a:r>
              <a:rPr lang="en-US" dirty="0">
                <a:latin typeface="Arial" panose="020B0604020202020204" pitchFamily="34" charset="0"/>
                <a:cs typeface="Arial" panose="020B0604020202020204" pitchFamily="34" charset="0"/>
              </a:rPr>
              <a:t>Delta Counties' Water Summit</a:t>
            </a:r>
          </a:p>
        </p:txBody>
      </p:sp>
      <p:sp>
        <p:nvSpPr>
          <p:cNvPr id="17413" name="Slide Number Placeholder 5">
            <a:extLst>
              <a:ext uri="{FF2B5EF4-FFF2-40B4-BE49-F238E27FC236}">
                <a16:creationId xmlns:a16="http://schemas.microsoft.com/office/drawing/2014/main" id="{7C08F07C-8F28-4F95-9C0E-2DD5AD2EE3F1}"/>
              </a:ext>
            </a:extLst>
          </p:cNvPr>
          <p:cNvSpPr>
            <a:spLocks noGrp="1" noChangeArrowheads="1"/>
          </p:cNvSpPr>
          <p:nvPr>
            <p:ph type="sldNum" sz="quarter" idx="12"/>
          </p:nvPr>
        </p:nvSpPr>
        <p:spPr bwMode="auto">
          <a:xfrm>
            <a:off x="7625281" y="6356350"/>
            <a:ext cx="89006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spcAft>
                <a:spcPts val="600"/>
              </a:spcAft>
              <a:buFontTx/>
              <a:buNone/>
            </a:pPr>
            <a:r>
              <a:rPr lang="en-US" altLang="en-US" sz="1200" dirty="0">
                <a:solidFill>
                  <a:schemeClr val="tx1">
                    <a:lumMod val="50000"/>
                    <a:lumOff val="50000"/>
                  </a:schemeClr>
                </a:solidFill>
                <a:latin typeface="Arial" panose="020B0604020202020204" pitchFamily="34" charset="0"/>
                <a:ea typeface="Tahoma" panose="020B0604030504040204" pitchFamily="34" charset="0"/>
                <a:cs typeface="Arial" panose="020B0604020202020204" pitchFamily="34" charset="0"/>
              </a:rPr>
              <a:t>7</a:t>
            </a:r>
          </a:p>
        </p:txBody>
      </p:sp>
      <p:pic>
        <p:nvPicPr>
          <p:cNvPr id="14" name="Content Placeholder 7">
            <a:extLst>
              <a:ext uri="{FF2B5EF4-FFF2-40B4-BE49-F238E27FC236}">
                <a16:creationId xmlns:a16="http://schemas.microsoft.com/office/drawing/2014/main" id="{95AF51B1-E0A4-D48F-281B-8F764E43283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4323" t="47020" r="19707"/>
          <a:stretch/>
        </p:blipFill>
        <p:spPr>
          <a:xfrm>
            <a:off x="534702" y="181939"/>
            <a:ext cx="4732020" cy="6003933"/>
          </a:xfrm>
        </p:spPr>
      </p:pic>
      <p:sp>
        <p:nvSpPr>
          <p:cNvPr id="15" name="Title 1">
            <a:extLst>
              <a:ext uri="{FF2B5EF4-FFF2-40B4-BE49-F238E27FC236}">
                <a16:creationId xmlns:a16="http://schemas.microsoft.com/office/drawing/2014/main" id="{64FA55F4-D043-68AF-97B7-E2D4B8607610}"/>
              </a:ext>
            </a:extLst>
          </p:cNvPr>
          <p:cNvSpPr txBox="1">
            <a:spLocks/>
          </p:cNvSpPr>
          <p:nvPr/>
        </p:nvSpPr>
        <p:spPr bwMode="auto">
          <a:xfrm>
            <a:off x="5295200" y="181939"/>
            <a:ext cx="3564751" cy="193317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b="1" dirty="0">
                <a:solidFill>
                  <a:schemeClr val="bg1"/>
                </a:solidFill>
              </a:rPr>
              <a:t>What is the Delta Tunnel?</a:t>
            </a:r>
          </a:p>
        </p:txBody>
      </p:sp>
      <p:sp>
        <p:nvSpPr>
          <p:cNvPr id="19" name="TextBox 18">
            <a:extLst>
              <a:ext uri="{FF2B5EF4-FFF2-40B4-BE49-F238E27FC236}">
                <a16:creationId xmlns:a16="http://schemas.microsoft.com/office/drawing/2014/main" id="{E1233727-0E45-540D-1B66-670552F1F5FF}"/>
              </a:ext>
            </a:extLst>
          </p:cNvPr>
          <p:cNvSpPr txBox="1"/>
          <p:nvPr/>
        </p:nvSpPr>
        <p:spPr>
          <a:xfrm>
            <a:off x="5486400" y="2481407"/>
            <a:ext cx="3537382" cy="2308324"/>
          </a:xfrm>
          <a:prstGeom prst="rect">
            <a:avLst/>
          </a:prstGeom>
          <a:noFill/>
        </p:spPr>
        <p:txBody>
          <a:bodyPr wrap="square">
            <a:spAutoFit/>
          </a:bodyPr>
          <a:lstStyle/>
          <a:p>
            <a:pPr>
              <a:defRPr/>
            </a:pPr>
            <a:r>
              <a:rPr lang="en-US" sz="2400" b="1" u="sng" dirty="0">
                <a:latin typeface="+mj-lt"/>
              </a:rPr>
              <a:t>Does not </a:t>
            </a:r>
            <a:r>
              <a:rPr lang="en-US" sz="2400" b="1" dirty="0">
                <a:latin typeface="+mj-lt"/>
              </a:rPr>
              <a:t>include:</a:t>
            </a:r>
          </a:p>
          <a:p>
            <a:pPr>
              <a:defRPr/>
            </a:pPr>
            <a:endParaRPr lang="en-US" sz="2400" b="1" dirty="0">
              <a:latin typeface="+mj-lt"/>
            </a:endParaRPr>
          </a:p>
          <a:p>
            <a:pPr>
              <a:defRPr/>
            </a:pPr>
            <a:r>
              <a:rPr lang="en-US" sz="2400" dirty="0">
                <a:latin typeface="+mj-lt"/>
              </a:rPr>
              <a:t>Any local benefits (e.g., water supplies)</a:t>
            </a:r>
          </a:p>
          <a:p>
            <a:pPr>
              <a:defRPr/>
            </a:pPr>
            <a:endParaRPr lang="en-US" sz="2400" b="1" dirty="0">
              <a:latin typeface="+mj-lt"/>
            </a:endParaRPr>
          </a:p>
          <a:p>
            <a:pPr>
              <a:defRPr/>
            </a:pPr>
            <a:r>
              <a:rPr lang="en-US" sz="2400" b="1" dirty="0">
                <a:latin typeface="+mj-lt"/>
              </a:rPr>
              <a:t>Cost: $16 billion + </a:t>
            </a:r>
          </a:p>
        </p:txBody>
      </p:sp>
      <p:sp>
        <p:nvSpPr>
          <p:cNvPr id="10" name="Arrow: Striped Right 9">
            <a:extLst>
              <a:ext uri="{FF2B5EF4-FFF2-40B4-BE49-F238E27FC236}">
                <a16:creationId xmlns:a16="http://schemas.microsoft.com/office/drawing/2014/main" id="{73363892-3760-4237-C4E5-223FC662826C}"/>
              </a:ext>
            </a:extLst>
          </p:cNvPr>
          <p:cNvSpPr/>
          <p:nvPr/>
        </p:nvSpPr>
        <p:spPr>
          <a:xfrm rot="4915897">
            <a:off x="4073662" y="1720715"/>
            <a:ext cx="533400" cy="22860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Striped Right 10">
            <a:extLst>
              <a:ext uri="{FF2B5EF4-FFF2-40B4-BE49-F238E27FC236}">
                <a16:creationId xmlns:a16="http://schemas.microsoft.com/office/drawing/2014/main" id="{E5432D00-30E1-ADE9-5E4C-9425AA601763}"/>
              </a:ext>
            </a:extLst>
          </p:cNvPr>
          <p:cNvSpPr/>
          <p:nvPr/>
        </p:nvSpPr>
        <p:spPr>
          <a:xfrm rot="7995932">
            <a:off x="3619500" y="2649533"/>
            <a:ext cx="533400" cy="22860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Striped Right 11">
            <a:extLst>
              <a:ext uri="{FF2B5EF4-FFF2-40B4-BE49-F238E27FC236}">
                <a16:creationId xmlns:a16="http://schemas.microsoft.com/office/drawing/2014/main" id="{9931C4C6-33FA-D755-186B-A43AA4A1FDF4}"/>
              </a:ext>
            </a:extLst>
          </p:cNvPr>
          <p:cNvSpPr/>
          <p:nvPr/>
        </p:nvSpPr>
        <p:spPr>
          <a:xfrm rot="7143519">
            <a:off x="2439198" y="4593944"/>
            <a:ext cx="533400" cy="22860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Striped Right 12">
            <a:extLst>
              <a:ext uri="{FF2B5EF4-FFF2-40B4-BE49-F238E27FC236}">
                <a16:creationId xmlns:a16="http://schemas.microsoft.com/office/drawing/2014/main" id="{A5C235FD-52B4-D8E3-DEA4-8D801A3CECE6}"/>
              </a:ext>
            </a:extLst>
          </p:cNvPr>
          <p:cNvSpPr/>
          <p:nvPr/>
        </p:nvSpPr>
        <p:spPr>
          <a:xfrm rot="6908180">
            <a:off x="3074262" y="3534264"/>
            <a:ext cx="533400" cy="22860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Striped Right 15">
            <a:extLst>
              <a:ext uri="{FF2B5EF4-FFF2-40B4-BE49-F238E27FC236}">
                <a16:creationId xmlns:a16="http://schemas.microsoft.com/office/drawing/2014/main" id="{F694F890-B2F2-B44E-BE5A-2A855C240E43}"/>
              </a:ext>
            </a:extLst>
          </p:cNvPr>
          <p:cNvSpPr/>
          <p:nvPr/>
        </p:nvSpPr>
        <p:spPr>
          <a:xfrm rot="4757738">
            <a:off x="3917030" y="503493"/>
            <a:ext cx="533400" cy="228600"/>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Striped Right 16">
            <a:extLst>
              <a:ext uri="{FF2B5EF4-FFF2-40B4-BE49-F238E27FC236}">
                <a16:creationId xmlns:a16="http://schemas.microsoft.com/office/drawing/2014/main" id="{9185F94D-B0C9-A71D-C828-D7A0F0DB0538}"/>
              </a:ext>
            </a:extLst>
          </p:cNvPr>
          <p:cNvSpPr/>
          <p:nvPr/>
        </p:nvSpPr>
        <p:spPr>
          <a:xfrm rot="8229066">
            <a:off x="2124340" y="5248533"/>
            <a:ext cx="308167" cy="177043"/>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48A205F4-21F9-466E-A507-67EF0763148B}"/>
              </a:ext>
            </a:extLst>
          </p:cNvPr>
          <p:cNvSpPr>
            <a:spLocks noGrp="1"/>
          </p:cNvSpPr>
          <p:nvPr>
            <p:ph type="title"/>
          </p:nvPr>
        </p:nvSpPr>
        <p:spPr>
          <a:xfrm>
            <a:off x="457200" y="304800"/>
            <a:ext cx="8229600" cy="792163"/>
          </a:xfrm>
          <a:solidFill>
            <a:srgbClr val="002060"/>
          </a:solidFill>
        </p:spPr>
        <p:txBody>
          <a:bodyPr/>
          <a:lstStyle/>
          <a:p>
            <a:r>
              <a:rPr lang="en-US" altLang="en-US" b="1" dirty="0">
                <a:solidFill>
                  <a:schemeClr val="bg1"/>
                </a:solidFill>
              </a:rPr>
              <a:t>Tunnel Construction</a:t>
            </a:r>
          </a:p>
        </p:txBody>
      </p:sp>
      <p:pic>
        <p:nvPicPr>
          <p:cNvPr id="18435" name="Content Placeholder 6">
            <a:extLst>
              <a:ext uri="{FF2B5EF4-FFF2-40B4-BE49-F238E27FC236}">
                <a16:creationId xmlns:a16="http://schemas.microsoft.com/office/drawing/2014/main" id="{8CD44C18-546B-4DD1-AC13-24FE2F728B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6888" y="1143000"/>
            <a:ext cx="8226425" cy="5137150"/>
          </a:xfrm>
        </p:spPr>
      </p:pic>
      <p:sp>
        <p:nvSpPr>
          <p:cNvPr id="4" name="Date Placeholder 3">
            <a:extLst>
              <a:ext uri="{FF2B5EF4-FFF2-40B4-BE49-F238E27FC236}">
                <a16:creationId xmlns:a16="http://schemas.microsoft.com/office/drawing/2014/main" id="{2B8DA3B2-7CA0-4C84-A7C5-1289135271BB}"/>
              </a:ext>
            </a:extLst>
          </p:cNvPr>
          <p:cNvSpPr>
            <a:spLocks noGrp="1"/>
          </p:cNvSpPr>
          <p:nvPr>
            <p:ph type="dt" sz="quarter" idx="10"/>
          </p:nvPr>
        </p:nvSpPr>
        <p:spPr/>
        <p:txBody>
          <a:bodyPr/>
          <a:lstStyle/>
          <a:p>
            <a:pPr>
              <a:defRPr/>
            </a:pPr>
            <a:r>
              <a:rPr lang="en-US" dirty="0"/>
              <a:t>June 24, 2022</a:t>
            </a:r>
          </a:p>
        </p:txBody>
      </p:sp>
      <p:sp>
        <p:nvSpPr>
          <p:cNvPr id="5" name="Footer Placeholder 4">
            <a:extLst>
              <a:ext uri="{FF2B5EF4-FFF2-40B4-BE49-F238E27FC236}">
                <a16:creationId xmlns:a16="http://schemas.microsoft.com/office/drawing/2014/main" id="{8C750856-5C0F-458C-9BD3-571708403DED}"/>
              </a:ext>
            </a:extLst>
          </p:cNvPr>
          <p:cNvSpPr>
            <a:spLocks noGrp="1"/>
          </p:cNvSpPr>
          <p:nvPr>
            <p:ph type="ftr" sz="quarter" idx="11"/>
          </p:nvPr>
        </p:nvSpPr>
        <p:spPr>
          <a:xfrm>
            <a:off x="3048000" y="6356350"/>
            <a:ext cx="3048000" cy="365125"/>
          </a:xfrm>
        </p:spPr>
        <p:txBody>
          <a:bodyPr/>
          <a:lstStyle/>
          <a:p>
            <a:pPr>
              <a:defRPr/>
            </a:pPr>
            <a:r>
              <a:rPr lang="en-US" altLang="en-US" dirty="0">
                <a:latin typeface="Arial" panose="020B0604020202020204" pitchFamily="34" charset="0"/>
                <a:cs typeface="Arial" panose="020B0604020202020204" pitchFamily="34" charset="0"/>
              </a:rPr>
              <a:t>Delta Counties' Water Summit</a:t>
            </a:r>
          </a:p>
        </p:txBody>
      </p:sp>
      <p:sp>
        <p:nvSpPr>
          <p:cNvPr id="18438" name="Slide Number Placeholder 5">
            <a:extLst>
              <a:ext uri="{FF2B5EF4-FFF2-40B4-BE49-F238E27FC236}">
                <a16:creationId xmlns:a16="http://schemas.microsoft.com/office/drawing/2014/main" id="{2657EDA3-FAD9-406E-BF92-9CCD6CED15C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09FF41A-4D24-4072-9626-E45F2B132D9A}" type="slidenum">
              <a:rPr lang="en-US" altLang="en-US" sz="1200" smtClean="0">
                <a:solidFill>
                  <a:srgbClr val="898989"/>
                </a:solidFill>
                <a:latin typeface="Arial" panose="020B0604020202020204" pitchFamily="34" charset="0"/>
              </a:rPr>
              <a:pPr>
                <a:spcBef>
                  <a:spcPct val="0"/>
                </a:spcBef>
                <a:buFontTx/>
                <a:buNone/>
              </a:pPr>
              <a:t>8</a:t>
            </a:fld>
            <a:endParaRPr lang="en-US" altLang="en-US" sz="1200" dirty="0">
              <a:solidFill>
                <a:srgbClr val="898989"/>
              </a:solidFill>
              <a:latin typeface="Arial" panose="020B060402020202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48A205F4-21F9-466E-A507-67EF0763148B}"/>
              </a:ext>
            </a:extLst>
          </p:cNvPr>
          <p:cNvSpPr>
            <a:spLocks noGrp="1"/>
          </p:cNvSpPr>
          <p:nvPr>
            <p:ph type="title"/>
          </p:nvPr>
        </p:nvSpPr>
        <p:spPr>
          <a:xfrm>
            <a:off x="457200" y="304800"/>
            <a:ext cx="8229600" cy="792163"/>
          </a:xfrm>
          <a:solidFill>
            <a:srgbClr val="002060"/>
          </a:solidFill>
        </p:spPr>
        <p:txBody>
          <a:bodyPr/>
          <a:lstStyle/>
          <a:p>
            <a:r>
              <a:rPr lang="en-US" altLang="en-US" b="1" dirty="0">
                <a:solidFill>
                  <a:schemeClr val="bg1"/>
                </a:solidFill>
              </a:rPr>
              <a:t>Tunnel Muck is Permanent</a:t>
            </a:r>
          </a:p>
        </p:txBody>
      </p:sp>
      <p:sp>
        <p:nvSpPr>
          <p:cNvPr id="4" name="Date Placeholder 3">
            <a:extLst>
              <a:ext uri="{FF2B5EF4-FFF2-40B4-BE49-F238E27FC236}">
                <a16:creationId xmlns:a16="http://schemas.microsoft.com/office/drawing/2014/main" id="{2B8DA3B2-7CA0-4C84-A7C5-1289135271BB}"/>
              </a:ext>
            </a:extLst>
          </p:cNvPr>
          <p:cNvSpPr>
            <a:spLocks noGrp="1"/>
          </p:cNvSpPr>
          <p:nvPr>
            <p:ph type="dt" sz="quarter" idx="10"/>
          </p:nvPr>
        </p:nvSpPr>
        <p:spPr/>
        <p:txBody>
          <a:bodyPr/>
          <a:lstStyle/>
          <a:p>
            <a:pPr>
              <a:defRPr/>
            </a:pPr>
            <a:r>
              <a:rPr lang="en-US" dirty="0"/>
              <a:t>June 24, 2022</a:t>
            </a:r>
          </a:p>
        </p:txBody>
      </p:sp>
      <p:sp>
        <p:nvSpPr>
          <p:cNvPr id="5" name="Footer Placeholder 4">
            <a:extLst>
              <a:ext uri="{FF2B5EF4-FFF2-40B4-BE49-F238E27FC236}">
                <a16:creationId xmlns:a16="http://schemas.microsoft.com/office/drawing/2014/main" id="{8C750856-5C0F-458C-9BD3-571708403DED}"/>
              </a:ext>
            </a:extLst>
          </p:cNvPr>
          <p:cNvSpPr>
            <a:spLocks noGrp="1"/>
          </p:cNvSpPr>
          <p:nvPr>
            <p:ph type="ftr" sz="quarter" idx="11"/>
          </p:nvPr>
        </p:nvSpPr>
        <p:spPr>
          <a:xfrm>
            <a:off x="3048000" y="6356350"/>
            <a:ext cx="3048000" cy="365125"/>
          </a:xfrm>
        </p:spPr>
        <p:txBody>
          <a:bodyPr/>
          <a:lstStyle/>
          <a:p>
            <a:pPr>
              <a:defRPr/>
            </a:pPr>
            <a:r>
              <a:rPr lang="en-US" altLang="en-US" dirty="0">
                <a:latin typeface="Arial" panose="020B0604020202020204" pitchFamily="34" charset="0"/>
                <a:cs typeface="Arial" panose="020B0604020202020204" pitchFamily="34" charset="0"/>
              </a:rPr>
              <a:t>Delta Counties' Water Summit</a:t>
            </a:r>
          </a:p>
        </p:txBody>
      </p:sp>
      <p:sp>
        <p:nvSpPr>
          <p:cNvPr id="18438" name="Slide Number Placeholder 5">
            <a:extLst>
              <a:ext uri="{FF2B5EF4-FFF2-40B4-BE49-F238E27FC236}">
                <a16:creationId xmlns:a16="http://schemas.microsoft.com/office/drawing/2014/main" id="{2657EDA3-FAD9-406E-BF92-9CCD6CED15C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09FF41A-4D24-4072-9626-E45F2B132D9A}" type="slidenum">
              <a:rPr lang="en-US" altLang="en-US" sz="1200" smtClean="0">
                <a:solidFill>
                  <a:srgbClr val="898989"/>
                </a:solidFill>
                <a:latin typeface="Arial" panose="020B0604020202020204" pitchFamily="34" charset="0"/>
              </a:rPr>
              <a:pPr>
                <a:spcBef>
                  <a:spcPct val="0"/>
                </a:spcBef>
                <a:buFontTx/>
                <a:buNone/>
              </a:pPr>
              <a:t>9</a:t>
            </a:fld>
            <a:endParaRPr lang="en-US" altLang="en-US" sz="1200" dirty="0">
              <a:solidFill>
                <a:srgbClr val="898989"/>
              </a:solidFill>
              <a:latin typeface="Arial" panose="020B0604020202020204" pitchFamily="34" charset="0"/>
            </a:endParaRPr>
          </a:p>
        </p:txBody>
      </p:sp>
      <p:pic>
        <p:nvPicPr>
          <p:cNvPr id="8" name="Content Placeholder 7">
            <a:extLst>
              <a:ext uri="{FF2B5EF4-FFF2-40B4-BE49-F238E27FC236}">
                <a16:creationId xmlns:a16="http://schemas.microsoft.com/office/drawing/2014/main" id="{EB4493D9-2638-2492-5D26-DEFA0231E69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407" t="18520" r="6724" b="10767"/>
          <a:stretch/>
        </p:blipFill>
        <p:spPr>
          <a:xfrm>
            <a:off x="595312" y="1981200"/>
            <a:ext cx="7896225" cy="4218015"/>
          </a:xfrm>
        </p:spPr>
      </p:pic>
      <p:sp>
        <p:nvSpPr>
          <p:cNvPr id="15" name="TextBox 14">
            <a:extLst>
              <a:ext uri="{FF2B5EF4-FFF2-40B4-BE49-F238E27FC236}">
                <a16:creationId xmlns:a16="http://schemas.microsoft.com/office/drawing/2014/main" id="{3C0CD9EE-BFF8-9F67-C438-078D76E00A50}"/>
              </a:ext>
            </a:extLst>
          </p:cNvPr>
          <p:cNvSpPr txBox="1"/>
          <p:nvPr/>
        </p:nvSpPr>
        <p:spPr>
          <a:xfrm>
            <a:off x="414338" y="1111109"/>
            <a:ext cx="8229600" cy="738664"/>
          </a:xfrm>
          <a:prstGeom prst="rect">
            <a:avLst/>
          </a:prstGeom>
          <a:noFill/>
        </p:spPr>
        <p:txBody>
          <a:bodyPr wrap="square">
            <a:spAutoFit/>
          </a:bodyPr>
          <a:lstStyle/>
          <a:p>
            <a:r>
              <a:rPr lang="en-US" altLang="en-US" dirty="0">
                <a:latin typeface="+mj-lt"/>
              </a:rPr>
              <a:t> No plan to actually reuse so-called</a:t>
            </a:r>
            <a:r>
              <a:rPr lang="en-US" dirty="0">
                <a:latin typeface="+mj-lt"/>
              </a:rPr>
              <a:t> “Reusable Tunnel Material”</a:t>
            </a:r>
          </a:p>
          <a:p>
            <a:pPr algn="ctr"/>
            <a:r>
              <a:rPr lang="en-US" altLang="en-US" sz="2400" dirty="0">
                <a:latin typeface="+mj-lt"/>
              </a:rPr>
              <a:t>123 acres of muck piled 15 feet high</a:t>
            </a:r>
            <a:r>
              <a:rPr lang="en-US" sz="2400" dirty="0">
                <a:latin typeface="+mj-lt"/>
              </a:rPr>
              <a:t> </a:t>
            </a:r>
          </a:p>
        </p:txBody>
      </p:sp>
      <p:sp>
        <p:nvSpPr>
          <p:cNvPr id="17" name="TextBox 16">
            <a:extLst>
              <a:ext uri="{FF2B5EF4-FFF2-40B4-BE49-F238E27FC236}">
                <a16:creationId xmlns:a16="http://schemas.microsoft.com/office/drawing/2014/main" id="{E066EE42-E089-4AD4-AF34-434305E32ED9}"/>
              </a:ext>
            </a:extLst>
          </p:cNvPr>
          <p:cNvSpPr txBox="1"/>
          <p:nvPr/>
        </p:nvSpPr>
        <p:spPr>
          <a:xfrm>
            <a:off x="642938" y="4634406"/>
            <a:ext cx="3886200" cy="461665"/>
          </a:xfrm>
          <a:prstGeom prst="rect">
            <a:avLst/>
          </a:prstGeom>
          <a:noFill/>
        </p:spPr>
        <p:txBody>
          <a:bodyPr wrap="square">
            <a:spAutoFit/>
          </a:bodyPr>
          <a:lstStyle/>
          <a:p>
            <a:r>
              <a:rPr lang="en-US" altLang="en-US" sz="2400" b="1" dirty="0">
                <a:solidFill>
                  <a:schemeClr val="bg1"/>
                </a:solidFill>
              </a:rPr>
              <a:t>Twin Cities Road and I-5</a:t>
            </a:r>
            <a:endParaRPr lang="en-US" sz="2400" b="1" dirty="0">
              <a:solidFill>
                <a:schemeClr val="bg1"/>
              </a:solidFill>
            </a:endParaRPr>
          </a:p>
        </p:txBody>
      </p:sp>
      <p:sp>
        <p:nvSpPr>
          <p:cNvPr id="9" name="Rectangle: Top Corners Snipped 8">
            <a:extLst>
              <a:ext uri="{FF2B5EF4-FFF2-40B4-BE49-F238E27FC236}">
                <a16:creationId xmlns:a16="http://schemas.microsoft.com/office/drawing/2014/main" id="{CA880534-22C3-7EED-423E-CE864A8D26DD}"/>
              </a:ext>
            </a:extLst>
          </p:cNvPr>
          <p:cNvSpPr/>
          <p:nvPr/>
        </p:nvSpPr>
        <p:spPr>
          <a:xfrm>
            <a:off x="3886200" y="2113006"/>
            <a:ext cx="2743200" cy="606858"/>
          </a:xfrm>
          <a:prstGeom prst="snip2SameRect">
            <a:avLst>
              <a:gd name="adj1" fmla="val 50000"/>
              <a:gd name="adj2" fmla="val 0"/>
            </a:avLst>
          </a:prstGeom>
          <a:solidFill>
            <a:schemeClr val="bg2">
              <a:lumMod val="9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730412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7964D70D3DDB4F9ED82706DFDA8DBB" ma:contentTypeVersion="2" ma:contentTypeDescription="Create a new document." ma:contentTypeScope="" ma:versionID="041979529b41cac2c226001ade190a50">
  <xsd:schema xmlns:xsd="http://www.w3.org/2001/XMLSchema" xmlns:xs="http://www.w3.org/2001/XMLSchema" xmlns:p="http://schemas.microsoft.com/office/2006/metadata/properties" xmlns:ns1="http://schemas.microsoft.com/sharepoint/v3" xmlns:ns2="2d813fab-8450-41c2-91e7-3fff1dd3943d" targetNamespace="http://schemas.microsoft.com/office/2006/metadata/properties" ma:root="true" ma:fieldsID="60de74a031003a8e2a6c69417d81486e" ns1:_="" ns2:_="">
    <xsd:import namespace="http://schemas.microsoft.com/sharepoint/v3"/>
    <xsd:import namespace="2d813fab-8450-41c2-91e7-3fff1dd3943d"/>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813fab-8450-41c2-91e7-3fff1dd39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2CAC0FA-E534-4203-9075-0C950478FF2C}"/>
</file>

<file path=customXml/itemProps2.xml><?xml version="1.0" encoding="utf-8"?>
<ds:datastoreItem xmlns:ds="http://schemas.openxmlformats.org/officeDocument/2006/customXml" ds:itemID="{07BB2CE3-5AF1-4F68-9B54-FA690E255089}"/>
</file>

<file path=customXml/itemProps3.xml><?xml version="1.0" encoding="utf-8"?>
<ds:datastoreItem xmlns:ds="http://schemas.openxmlformats.org/officeDocument/2006/customXml" ds:itemID="{5F8BD4A1-13E1-4BAF-B610-8E574B1DBC14}"/>
</file>

<file path=docProps/app.xml><?xml version="1.0" encoding="utf-8"?>
<Properties xmlns="http://schemas.openxmlformats.org/officeDocument/2006/extended-properties" xmlns:vt="http://schemas.openxmlformats.org/officeDocument/2006/docPropsVTypes">
  <Template/>
  <TotalTime>28116</TotalTime>
  <Words>3147</Words>
  <Application>Microsoft Office PowerPoint</Application>
  <PresentationFormat>On-screen Show (4:3)</PresentationFormat>
  <Paragraphs>329</Paragraphs>
  <Slides>21</Slides>
  <Notes>21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9" baseType="lpstr">
      <vt:lpstr>Arial</vt:lpstr>
      <vt:lpstr>Calibri</vt:lpstr>
      <vt:lpstr>Helvetica</vt:lpstr>
      <vt:lpstr>Symbol</vt:lpstr>
      <vt:lpstr>Tahoma</vt:lpstr>
      <vt:lpstr>Wingdings</vt:lpstr>
      <vt:lpstr>Office Theme</vt:lpstr>
      <vt:lpstr>Acrobat Document</vt:lpstr>
      <vt:lpstr>What is the Delta Tunnel?</vt:lpstr>
      <vt:lpstr>PowerPoint Presentation</vt:lpstr>
      <vt:lpstr>PowerPoint Presentation</vt:lpstr>
      <vt:lpstr>What is the Delta Tunnel?</vt:lpstr>
      <vt:lpstr>What is the Delta Tunnel?</vt:lpstr>
      <vt:lpstr>What is the Delta Tunnel?</vt:lpstr>
      <vt:lpstr>PowerPoint Presentation</vt:lpstr>
      <vt:lpstr>Tunnel Construction</vt:lpstr>
      <vt:lpstr>Tunnel Muck is Permanent</vt:lpstr>
      <vt:lpstr>Flows and  Water Quality</vt:lpstr>
      <vt:lpstr>Keep Water Flowing  Through the Delta </vt:lpstr>
      <vt:lpstr>PowerPoint Presentation</vt:lpstr>
      <vt:lpstr>PowerPoint Presentation</vt:lpstr>
      <vt:lpstr>PowerPoint Presentation</vt:lpstr>
      <vt:lpstr>PowerPoint Presentation</vt:lpstr>
      <vt:lpstr>Better Alternative: Maintain Existing Freshwater Pathway  </vt:lpstr>
      <vt:lpstr>Progress Towards a  Freshwater Pathway </vt:lpstr>
      <vt:lpstr>PowerPoint Presentation</vt:lpstr>
      <vt:lpstr>PowerPoint Presentation</vt:lpstr>
      <vt:lpstr>PowerPoint Presentation</vt:lpstr>
      <vt:lpstr>References </vt:lpstr>
    </vt:vector>
  </TitlesOfParts>
  <Company>County of Sacramento 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Recommended Budget Fiscal Year 2011-12</dc:title>
  <dc:creator>davisa</dc:creator>
  <cp:lastModifiedBy>Ryan A. Hernandez</cp:lastModifiedBy>
  <cp:revision>187</cp:revision>
  <cp:lastPrinted>2022-06-22T21:29:05Z</cp:lastPrinted>
  <dcterms:created xsi:type="dcterms:W3CDTF">2011-05-23T17:38:16Z</dcterms:created>
  <dcterms:modified xsi:type="dcterms:W3CDTF">2022-06-22T21:30:38Z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0x010100A07964D70D3DDB4F9ED82706DFDA8DBB</vt:lpwstr>
  </property>
</Properties>
</file>